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4" r:id="rId4"/>
    <p:sldMasterId id="2147484177" r:id="rId5"/>
    <p:sldMasterId id="2147483820" r:id="rId6"/>
    <p:sldMasterId id="2147483912" r:id="rId7"/>
  </p:sldMasterIdLst>
  <p:notesMasterIdLst>
    <p:notesMasterId r:id="rId25"/>
  </p:notesMasterIdLst>
  <p:handoutMasterIdLst>
    <p:handoutMasterId r:id="rId26"/>
  </p:handoutMasterIdLst>
  <p:sldIdLst>
    <p:sldId id="256" r:id="rId8"/>
    <p:sldId id="257" r:id="rId9"/>
    <p:sldId id="268" r:id="rId10"/>
    <p:sldId id="269" r:id="rId11"/>
    <p:sldId id="258" r:id="rId12"/>
    <p:sldId id="259" r:id="rId13"/>
    <p:sldId id="260" r:id="rId14"/>
    <p:sldId id="261" r:id="rId15"/>
    <p:sldId id="264" r:id="rId16"/>
    <p:sldId id="270" r:id="rId17"/>
    <p:sldId id="262" r:id="rId18"/>
    <p:sldId id="266" r:id="rId19"/>
    <p:sldId id="271" r:id="rId20"/>
    <p:sldId id="263" r:id="rId21"/>
    <p:sldId id="272" r:id="rId22"/>
    <p:sldId id="265" r:id="rId23"/>
    <p:sldId id="267" r:id="rId24"/>
  </p:sldIdLst>
  <p:sldSz cx="12192000" cy="6858000"/>
  <p:notesSz cx="7016750" cy="9302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D42CA9EA-6AA2-4969-92D3-30A3B1D76839}">
          <p14:sldIdLst>
            <p14:sldId id="256"/>
            <p14:sldId id="257"/>
            <p14:sldId id="268"/>
          </p14:sldIdLst>
        </p14:section>
        <p14:section name="Feature Overview" id="{5917CF21-AEF8-400D-A20F-9F642E446FDF}">
          <p14:sldIdLst>
            <p14:sldId id="269"/>
            <p14:sldId id="258"/>
            <p14:sldId id="259"/>
            <p14:sldId id="260"/>
            <p14:sldId id="261"/>
            <p14:sldId id="264"/>
            <p14:sldId id="270"/>
            <p14:sldId id="262"/>
            <p14:sldId id="266"/>
            <p14:sldId id="271"/>
            <p14:sldId id="263"/>
            <p14:sldId id="272"/>
            <p14:sldId id="265"/>
          </p14:sldIdLst>
        </p14:section>
        <p14:section name="End" id="{68F72D42-B926-42D1-A739-717BD40E5A92}">
          <p14:sldIdLst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77BFDF-8E93-4AAB-B418-66679F3D43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06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707AA7-5245-4B25-AEBA-0930BB1197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5100" y="0"/>
            <a:ext cx="304006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D6724E-17BE-4325-AD7A-82B8390EF9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6025"/>
            <a:ext cx="304006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DF6993-C088-4961-898D-482D2D60C3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5100" y="8836025"/>
            <a:ext cx="304006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3EAC8-8CC2-4C25-A827-8A25004DB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9682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592" cy="466753"/>
          </a:xfrm>
          <a:prstGeom prst="rect">
            <a:avLst/>
          </a:prstGeom>
        </p:spPr>
        <p:txBody>
          <a:bodyPr vert="horz" lIns="93251" tIns="46625" rIns="93251" bIns="466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4534" y="0"/>
            <a:ext cx="3040592" cy="466753"/>
          </a:xfrm>
          <a:prstGeom prst="rect">
            <a:avLst/>
          </a:prstGeom>
        </p:spPr>
        <p:txBody>
          <a:bodyPr vert="horz" lIns="93251" tIns="46625" rIns="93251" bIns="46625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78475" cy="3138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51" tIns="46625" rIns="93251" bIns="466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6948"/>
            <a:ext cx="5613400" cy="3662958"/>
          </a:xfrm>
          <a:prstGeom prst="rect">
            <a:avLst/>
          </a:prstGeom>
        </p:spPr>
        <p:txBody>
          <a:bodyPr vert="horz" lIns="93251" tIns="46625" rIns="93251" bIns="466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5998"/>
            <a:ext cx="3040592" cy="466752"/>
          </a:xfrm>
          <a:prstGeom prst="rect">
            <a:avLst/>
          </a:prstGeom>
        </p:spPr>
        <p:txBody>
          <a:bodyPr vert="horz" lIns="93251" tIns="46625" rIns="93251" bIns="466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 vert="horz" lIns="93251" tIns="46625" rIns="93251" bIns="46625" rtlCol="0" anchor="b"/>
          <a:lstStyle>
            <a:lvl1pPr algn="r">
              <a:defRPr sz="1200"/>
            </a:lvl1pPr>
          </a:lstStyle>
          <a:p>
            <a:fld id="{11A18C74-6DDB-4B81-B0DD-57DC9F0FE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1471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KG" descr="A close up of a logo&#10;&#10;Description automatically generated">
            <a:extLst>
              <a:ext uri="{FF2B5EF4-FFF2-40B4-BE49-F238E27FC236}">
                <a16:creationId xmlns:a16="http://schemas.microsoft.com/office/drawing/2014/main" id="{86C7FC4F-7ABE-42BE-B600-B53C9781E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1EC5F9E7-1C18-4732-839C-DA3088598F9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055542" y="2854712"/>
            <a:ext cx="2515186" cy="9514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Logo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2B3033-A628-4F01-AA51-F20C36D23E0D}"/>
              </a:ext>
            </a:extLst>
          </p:cNvPr>
          <p:cNvSpPr txBox="1"/>
          <p:nvPr userDrawn="1"/>
        </p:nvSpPr>
        <p:spPr>
          <a:xfrm>
            <a:off x="0" y="6660027"/>
            <a:ext cx="346921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accent5"/>
                </a:solidFill>
              </a:rPr>
              <a:t>© 2019 - BIS / Business Imaging Systems, Inc. - Edmond, Oklahoma, U.S.A. All rights reserved.</a:t>
            </a: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2AB9A44D-FE82-4CB4-A58C-342E1E76A7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5999" y="4379557"/>
            <a:ext cx="5474727" cy="4801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None/>
              <a:defRPr cap="all" baseline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Text for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50AEB8-C01D-4946-BEC3-FCCAE805956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95999" y="4876780"/>
            <a:ext cx="547472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2000" cap="small" baseline="0">
                <a:latin typeface="Roboto Bk" pitchFamily="2" charset="0"/>
                <a:ea typeface="Roboto Bk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B9636F6-2752-4A63-BAC1-B1EC9DA4E05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95999" y="5778278"/>
            <a:ext cx="5474728" cy="7571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non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ex, vel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a.</a:t>
            </a:r>
          </a:p>
        </p:txBody>
      </p:sp>
    </p:spTree>
    <p:extLst>
      <p:ext uri="{BB962C8B-B14F-4D97-AF65-F5344CB8AC3E}">
        <p14:creationId xmlns:p14="http://schemas.microsoft.com/office/powerpoint/2010/main" val="2320577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9AA511-8DE7-4400-82CE-199DC8D480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7" cy="68579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9A0913F-5095-4191-9B57-5F6AD9021681}"/>
              </a:ext>
            </a:extLst>
          </p:cNvPr>
          <p:cNvSpPr txBox="1"/>
          <p:nvPr userDrawn="1"/>
        </p:nvSpPr>
        <p:spPr>
          <a:xfrm>
            <a:off x="0" y="6654773"/>
            <a:ext cx="346921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accent5"/>
                </a:solidFill>
              </a:rPr>
              <a:t>© 2019 - BIS / Business Imaging Systems, Inc. - Edmond, Oklahoma, U.S.A. All rights reserved.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3B424713-BA77-429B-AECE-38F415179A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254" y="331838"/>
            <a:ext cx="9027195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800" b="0" cap="all" baseline="0">
                <a:latin typeface="+mj-lt"/>
                <a:ea typeface="Roboto" pitchFamily="2" charset="0"/>
              </a:defRPr>
            </a:lvl1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AB9AD4D9-3A51-451C-9412-2381923361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2537" y="2322965"/>
            <a:ext cx="8149195" cy="646331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accent6">
                    <a:lumMod val="75000"/>
                  </a:schemeClr>
                </a:solidFill>
                <a:latin typeface="+mn-lt"/>
                <a:ea typeface="Roboto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C38302C5-5200-4350-BEB5-8F895B8F53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254" y="1857924"/>
            <a:ext cx="3077275" cy="1192634"/>
          </a:xfrm>
          <a:prstGeom prst="rect">
            <a:avLst/>
          </a:prstGeom>
        </p:spPr>
        <p:txBody>
          <a:bodyPr>
            <a:sp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accent5"/>
                </a:solidFill>
                <a:latin typeface="Roboto" pitchFamily="2" charset="0"/>
                <a:ea typeface="Roboto" pitchFamily="2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accent6"/>
                </a:solidFill>
                <a:latin typeface="Roboto" pitchFamily="2" charset="0"/>
                <a:ea typeface="Roboto" pitchFamily="2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accent6"/>
                </a:solidFill>
                <a:latin typeface="Roboto" pitchFamily="2" charset="0"/>
                <a:ea typeface="Roboto" pitchFamily="2" charset="0"/>
              </a:defRPr>
            </a:lvl4pPr>
          </a:lstStyle>
          <a:p>
            <a:pPr lvl="0"/>
            <a:r>
              <a:rPr lang="en-US"/>
              <a:t>Information 1</a:t>
            </a:r>
          </a:p>
          <a:p>
            <a:pPr lvl="1"/>
            <a:r>
              <a:rPr lang="en-US"/>
              <a:t>Information 2</a:t>
            </a:r>
          </a:p>
          <a:p>
            <a:pPr lvl="2"/>
            <a:r>
              <a:rPr lang="en-US"/>
              <a:t>Information 3</a:t>
            </a:r>
          </a:p>
          <a:p>
            <a:pPr lvl="3"/>
            <a:r>
              <a:rPr lang="en-US"/>
              <a:t>Information 4</a:t>
            </a:r>
          </a:p>
        </p:txBody>
      </p:sp>
      <p:sp>
        <p:nvSpPr>
          <p:cNvPr id="19" name="Content Placeholder 16">
            <a:extLst>
              <a:ext uri="{FF2B5EF4-FFF2-40B4-BE49-F238E27FC236}">
                <a16:creationId xmlns:a16="http://schemas.microsoft.com/office/drawing/2014/main" id="{F2EE93DB-4822-4E34-B40A-5E25D76557C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792537" y="5263319"/>
            <a:ext cx="8149195" cy="1057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Add content</a:t>
            </a:r>
          </a:p>
        </p:txBody>
      </p:sp>
      <p:sp>
        <p:nvSpPr>
          <p:cNvPr id="20" name="Content Placeholder 16">
            <a:extLst>
              <a:ext uri="{FF2B5EF4-FFF2-40B4-BE49-F238E27FC236}">
                <a16:creationId xmlns:a16="http://schemas.microsoft.com/office/drawing/2014/main" id="{C6B7C624-D8AE-4333-8BAF-AC022D1B975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524554" y="331838"/>
            <a:ext cx="2417192" cy="10078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Logo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9B17676-5EBC-4507-8BD9-2EC0475C8581}"/>
              </a:ext>
            </a:extLst>
          </p:cNvPr>
          <p:cNvCxnSpPr/>
          <p:nvPr userDrawn="1"/>
        </p:nvCxnSpPr>
        <p:spPr>
          <a:xfrm>
            <a:off x="3572142" y="1636976"/>
            <a:ext cx="0" cy="491668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8792027-CC62-4E10-BCCD-61A6C1B237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2537" y="1857924"/>
            <a:ext cx="8149191" cy="40798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200" cap="small" baseline="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1pPr>
            <a:lvl2pPr marL="4572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2pPr>
            <a:lvl3pPr marL="9144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3pPr>
            <a:lvl4pPr marL="13716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4pPr>
            <a:lvl5pPr marL="18288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5pPr>
          </a:lstStyle>
          <a:p>
            <a:pPr lvl="0"/>
            <a:r>
              <a:rPr lang="en-US" dirty="0"/>
              <a:t>Header 2</a:t>
            </a:r>
          </a:p>
        </p:txBody>
      </p:sp>
    </p:spTree>
    <p:extLst>
      <p:ext uri="{BB962C8B-B14F-4D97-AF65-F5344CB8AC3E}">
        <p14:creationId xmlns:p14="http://schemas.microsoft.com/office/powerpoint/2010/main" val="308489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96245D-4D6B-4317-B282-0BC6A119C9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" y="4957"/>
            <a:ext cx="12180016" cy="68512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EF14955-B90A-4FBB-BBE4-43D41A4F7CFA}"/>
              </a:ext>
            </a:extLst>
          </p:cNvPr>
          <p:cNvSpPr txBox="1"/>
          <p:nvPr userDrawn="1"/>
        </p:nvSpPr>
        <p:spPr>
          <a:xfrm>
            <a:off x="0" y="6654773"/>
            <a:ext cx="346921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accent5"/>
                </a:solidFill>
              </a:rPr>
              <a:t>© 2019 - BIS / Business Imaging Systems, Inc. - Edmond, Oklahoma, U.S.A. All rights reserved.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2C34D741-9378-4DB1-A868-1B1A033479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254" y="331838"/>
            <a:ext cx="9027195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800" b="0" cap="all" baseline="0">
                <a:latin typeface="+mj-lt"/>
                <a:ea typeface="Roboto" pitchFamily="2" charset="0"/>
              </a:defRPr>
            </a:lvl1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D78A94A6-4AB0-4A2B-9495-9384504643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2537" y="2322965"/>
            <a:ext cx="8149195" cy="646331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accent6">
                    <a:lumMod val="75000"/>
                  </a:schemeClr>
                </a:solidFill>
                <a:latin typeface="+mn-lt"/>
                <a:ea typeface="Roboto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89E0A8E5-34D3-48D1-9354-FFBBA9DDB3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254" y="1857924"/>
            <a:ext cx="3077275" cy="1192634"/>
          </a:xfrm>
          <a:prstGeom prst="rect">
            <a:avLst/>
          </a:prstGeom>
        </p:spPr>
        <p:txBody>
          <a:bodyPr>
            <a:sp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accent5"/>
                </a:solidFill>
                <a:latin typeface="Roboto" pitchFamily="2" charset="0"/>
                <a:ea typeface="Roboto" pitchFamily="2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accent6"/>
                </a:solidFill>
                <a:latin typeface="Roboto" pitchFamily="2" charset="0"/>
                <a:ea typeface="Roboto" pitchFamily="2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accent6"/>
                </a:solidFill>
                <a:latin typeface="Roboto" pitchFamily="2" charset="0"/>
                <a:ea typeface="Roboto" pitchFamily="2" charset="0"/>
              </a:defRPr>
            </a:lvl4pPr>
          </a:lstStyle>
          <a:p>
            <a:pPr lvl="0"/>
            <a:r>
              <a:rPr lang="en-US"/>
              <a:t>Information 1</a:t>
            </a:r>
          </a:p>
          <a:p>
            <a:pPr lvl="1"/>
            <a:r>
              <a:rPr lang="en-US"/>
              <a:t>Information 2</a:t>
            </a:r>
          </a:p>
          <a:p>
            <a:pPr lvl="2"/>
            <a:r>
              <a:rPr lang="en-US"/>
              <a:t>Information 3</a:t>
            </a:r>
          </a:p>
          <a:p>
            <a:pPr lvl="3"/>
            <a:r>
              <a:rPr lang="en-US"/>
              <a:t>Information 4</a:t>
            </a:r>
          </a:p>
        </p:txBody>
      </p:sp>
      <p:sp>
        <p:nvSpPr>
          <p:cNvPr id="19" name="Content Placeholder 16">
            <a:extLst>
              <a:ext uri="{FF2B5EF4-FFF2-40B4-BE49-F238E27FC236}">
                <a16:creationId xmlns:a16="http://schemas.microsoft.com/office/drawing/2014/main" id="{D982B994-FAA2-4CBD-B17C-C2F1A2EA1E5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792537" y="5263319"/>
            <a:ext cx="8149195" cy="1057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Add content</a:t>
            </a:r>
          </a:p>
        </p:txBody>
      </p:sp>
      <p:sp>
        <p:nvSpPr>
          <p:cNvPr id="20" name="Content Placeholder 16">
            <a:extLst>
              <a:ext uri="{FF2B5EF4-FFF2-40B4-BE49-F238E27FC236}">
                <a16:creationId xmlns:a16="http://schemas.microsoft.com/office/drawing/2014/main" id="{817ABC0F-C183-44BF-BDD1-12E04D0A8D9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524554" y="331838"/>
            <a:ext cx="2417192" cy="10078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Logo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E6C59B-BDBB-4653-AB85-C0073AAAC8F7}"/>
              </a:ext>
            </a:extLst>
          </p:cNvPr>
          <p:cNvCxnSpPr/>
          <p:nvPr userDrawn="1"/>
        </p:nvCxnSpPr>
        <p:spPr>
          <a:xfrm>
            <a:off x="3572142" y="1636976"/>
            <a:ext cx="0" cy="491668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5E565F5-7EA2-4A53-997C-02EF3F176C2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2537" y="1857924"/>
            <a:ext cx="8149191" cy="40798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200" cap="small" baseline="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1pPr>
            <a:lvl2pPr marL="4572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2pPr>
            <a:lvl3pPr marL="9144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3pPr>
            <a:lvl4pPr marL="13716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4pPr>
            <a:lvl5pPr marL="18288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5pPr>
          </a:lstStyle>
          <a:p>
            <a:pPr lvl="0"/>
            <a:r>
              <a:rPr lang="en-US" dirty="0"/>
              <a:t>Header 2</a:t>
            </a:r>
          </a:p>
        </p:txBody>
      </p:sp>
    </p:spTree>
    <p:extLst>
      <p:ext uri="{BB962C8B-B14F-4D97-AF65-F5344CB8AC3E}">
        <p14:creationId xmlns:p14="http://schemas.microsoft.com/office/powerpoint/2010/main" val="765895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C51EC2-4A56-4A4C-AEA0-2132F553B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" y="1784"/>
            <a:ext cx="12185652" cy="68544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62935B5-01B6-469C-B0E2-00E58F579E84}"/>
              </a:ext>
            </a:extLst>
          </p:cNvPr>
          <p:cNvSpPr txBox="1"/>
          <p:nvPr userDrawn="1"/>
        </p:nvSpPr>
        <p:spPr>
          <a:xfrm>
            <a:off x="0" y="6656158"/>
            <a:ext cx="346921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accent5"/>
                </a:solidFill>
              </a:rPr>
              <a:t>© 2019 - BIS / Business Imaging Systems, Inc. - Edmond, Oklahoma, U.S.A. All rights reserved.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1BF600C1-3A37-4085-9895-7E16D16795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254" y="331838"/>
            <a:ext cx="9027195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800" b="0" cap="all" baseline="0">
                <a:latin typeface="+mj-lt"/>
                <a:ea typeface="Roboto" pitchFamily="2" charset="0"/>
              </a:defRPr>
            </a:lvl1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D5BB8224-4464-452B-9EA2-A61DDD055A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2537" y="2322965"/>
            <a:ext cx="8149195" cy="646331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accent6">
                    <a:lumMod val="75000"/>
                  </a:schemeClr>
                </a:solidFill>
                <a:latin typeface="+mn-lt"/>
                <a:ea typeface="Roboto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32674983-2C5A-43CD-BDBF-0C773EF746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254" y="1857924"/>
            <a:ext cx="3077275" cy="1192634"/>
          </a:xfrm>
          <a:prstGeom prst="rect">
            <a:avLst/>
          </a:prstGeom>
        </p:spPr>
        <p:txBody>
          <a:bodyPr>
            <a:sp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accent5"/>
                </a:solidFill>
                <a:latin typeface="Roboto" pitchFamily="2" charset="0"/>
                <a:ea typeface="Roboto" pitchFamily="2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accent6"/>
                </a:solidFill>
                <a:latin typeface="Roboto" pitchFamily="2" charset="0"/>
                <a:ea typeface="Roboto" pitchFamily="2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accent6"/>
                </a:solidFill>
                <a:latin typeface="Roboto" pitchFamily="2" charset="0"/>
                <a:ea typeface="Roboto" pitchFamily="2" charset="0"/>
              </a:defRPr>
            </a:lvl4pPr>
          </a:lstStyle>
          <a:p>
            <a:pPr lvl="0"/>
            <a:r>
              <a:rPr lang="en-US"/>
              <a:t>Information 1</a:t>
            </a:r>
          </a:p>
          <a:p>
            <a:pPr lvl="1"/>
            <a:r>
              <a:rPr lang="en-US"/>
              <a:t>Information 2</a:t>
            </a:r>
          </a:p>
          <a:p>
            <a:pPr lvl="2"/>
            <a:r>
              <a:rPr lang="en-US"/>
              <a:t>Information 3</a:t>
            </a:r>
          </a:p>
          <a:p>
            <a:pPr lvl="3"/>
            <a:r>
              <a:rPr lang="en-US"/>
              <a:t>Information 4</a:t>
            </a:r>
          </a:p>
        </p:txBody>
      </p:sp>
      <p:sp>
        <p:nvSpPr>
          <p:cNvPr id="19" name="Content Placeholder 16">
            <a:extLst>
              <a:ext uri="{FF2B5EF4-FFF2-40B4-BE49-F238E27FC236}">
                <a16:creationId xmlns:a16="http://schemas.microsoft.com/office/drawing/2014/main" id="{58E9CAB3-CB13-420E-9E15-D23D6545D9A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792537" y="5263319"/>
            <a:ext cx="8149195" cy="1057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Add content</a:t>
            </a:r>
          </a:p>
        </p:txBody>
      </p:sp>
      <p:sp>
        <p:nvSpPr>
          <p:cNvPr id="20" name="Content Placeholder 16">
            <a:extLst>
              <a:ext uri="{FF2B5EF4-FFF2-40B4-BE49-F238E27FC236}">
                <a16:creationId xmlns:a16="http://schemas.microsoft.com/office/drawing/2014/main" id="{ECAA8EB6-FF8B-4AE2-88C1-14F7C77CB33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524554" y="331838"/>
            <a:ext cx="2417192" cy="10078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Logo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8E9182C-D1DC-4737-B4D9-2199CAABA8DA}"/>
              </a:ext>
            </a:extLst>
          </p:cNvPr>
          <p:cNvCxnSpPr/>
          <p:nvPr userDrawn="1"/>
        </p:nvCxnSpPr>
        <p:spPr>
          <a:xfrm>
            <a:off x="3572142" y="1636976"/>
            <a:ext cx="0" cy="491668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82656E9C-5735-48FE-9226-3614F4622E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2537" y="1857924"/>
            <a:ext cx="8149191" cy="40798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200" cap="small" baseline="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1pPr>
            <a:lvl2pPr marL="4572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2pPr>
            <a:lvl3pPr marL="9144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3pPr>
            <a:lvl4pPr marL="13716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4pPr>
            <a:lvl5pPr marL="18288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5pPr>
          </a:lstStyle>
          <a:p>
            <a:pPr lvl="0"/>
            <a:r>
              <a:rPr lang="en-US" dirty="0"/>
              <a:t>Header 2</a:t>
            </a:r>
          </a:p>
        </p:txBody>
      </p:sp>
    </p:spTree>
    <p:extLst>
      <p:ext uri="{BB962C8B-B14F-4D97-AF65-F5344CB8AC3E}">
        <p14:creationId xmlns:p14="http://schemas.microsoft.com/office/powerpoint/2010/main" val="4181131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7F4931-20E5-4A43-9A10-1872491126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" y="3173"/>
            <a:ext cx="12183185" cy="68530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EA893E3-6021-4318-A5D5-96C95EAD987C}"/>
              </a:ext>
            </a:extLst>
          </p:cNvPr>
          <p:cNvSpPr txBox="1"/>
          <p:nvPr userDrawn="1"/>
        </p:nvSpPr>
        <p:spPr>
          <a:xfrm>
            <a:off x="0" y="6654773"/>
            <a:ext cx="346921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accent5"/>
                </a:solidFill>
              </a:rPr>
              <a:t>© 2019 - BIS / Business Imaging Systems, Inc. - Edmond, Oklahoma, U.S.A. All rights reserved.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3C7CB42E-85C3-4B49-B1C6-437847EB89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254" y="331838"/>
            <a:ext cx="9027195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800" b="0" cap="all" baseline="0">
                <a:latin typeface="+mj-lt"/>
                <a:ea typeface="Roboto" pitchFamily="2" charset="0"/>
              </a:defRPr>
            </a:lvl1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9DC6510A-0F80-463D-8980-EC28767160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2537" y="2322965"/>
            <a:ext cx="8149195" cy="646331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accent6">
                    <a:lumMod val="75000"/>
                  </a:schemeClr>
                </a:solidFill>
                <a:latin typeface="+mn-lt"/>
                <a:ea typeface="Roboto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A7F7E58-821E-4DD9-8819-3F081AD398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254" y="1857924"/>
            <a:ext cx="3077275" cy="1192634"/>
          </a:xfrm>
          <a:prstGeom prst="rect">
            <a:avLst/>
          </a:prstGeom>
        </p:spPr>
        <p:txBody>
          <a:bodyPr>
            <a:sp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accent5"/>
                </a:solidFill>
                <a:latin typeface="Roboto" pitchFamily="2" charset="0"/>
                <a:ea typeface="Roboto" pitchFamily="2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accent6"/>
                </a:solidFill>
                <a:latin typeface="Roboto" pitchFamily="2" charset="0"/>
                <a:ea typeface="Roboto" pitchFamily="2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accent6"/>
                </a:solidFill>
                <a:latin typeface="Roboto" pitchFamily="2" charset="0"/>
                <a:ea typeface="Roboto" pitchFamily="2" charset="0"/>
              </a:defRPr>
            </a:lvl4pPr>
          </a:lstStyle>
          <a:p>
            <a:pPr lvl="0"/>
            <a:r>
              <a:rPr lang="en-US"/>
              <a:t>Information 1</a:t>
            </a:r>
          </a:p>
          <a:p>
            <a:pPr lvl="1"/>
            <a:r>
              <a:rPr lang="en-US"/>
              <a:t>Information 2</a:t>
            </a:r>
          </a:p>
          <a:p>
            <a:pPr lvl="2"/>
            <a:r>
              <a:rPr lang="en-US"/>
              <a:t>Information 3</a:t>
            </a:r>
          </a:p>
          <a:p>
            <a:pPr lvl="3"/>
            <a:r>
              <a:rPr lang="en-US"/>
              <a:t>Information 4</a:t>
            </a:r>
          </a:p>
        </p:txBody>
      </p:sp>
      <p:sp>
        <p:nvSpPr>
          <p:cNvPr id="19" name="Content Placeholder 16">
            <a:extLst>
              <a:ext uri="{FF2B5EF4-FFF2-40B4-BE49-F238E27FC236}">
                <a16:creationId xmlns:a16="http://schemas.microsoft.com/office/drawing/2014/main" id="{9569D73E-9C80-4603-A747-819C2BB4CFB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792537" y="5263319"/>
            <a:ext cx="8149195" cy="1057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Add content</a:t>
            </a:r>
          </a:p>
        </p:txBody>
      </p:sp>
      <p:sp>
        <p:nvSpPr>
          <p:cNvPr id="20" name="Content Placeholder 16">
            <a:extLst>
              <a:ext uri="{FF2B5EF4-FFF2-40B4-BE49-F238E27FC236}">
                <a16:creationId xmlns:a16="http://schemas.microsoft.com/office/drawing/2014/main" id="{C254A6CA-F0D5-4D49-9B2B-AE9DCD37E7A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524554" y="331838"/>
            <a:ext cx="2417192" cy="10078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Logo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2361391-845C-4A11-B30A-6B585E439E09}"/>
              </a:ext>
            </a:extLst>
          </p:cNvPr>
          <p:cNvCxnSpPr/>
          <p:nvPr userDrawn="1"/>
        </p:nvCxnSpPr>
        <p:spPr>
          <a:xfrm>
            <a:off x="3572142" y="1636976"/>
            <a:ext cx="0" cy="491668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D6B8036-D070-4F67-955A-5F769F5A054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2537" y="1857924"/>
            <a:ext cx="8149191" cy="40798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200" cap="small" baseline="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1pPr>
            <a:lvl2pPr marL="4572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2pPr>
            <a:lvl3pPr marL="9144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3pPr>
            <a:lvl4pPr marL="13716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4pPr>
            <a:lvl5pPr marL="18288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5pPr>
          </a:lstStyle>
          <a:p>
            <a:pPr lvl="0"/>
            <a:r>
              <a:rPr lang="en-US" dirty="0"/>
              <a:t>Header 2</a:t>
            </a:r>
          </a:p>
        </p:txBody>
      </p:sp>
    </p:spTree>
    <p:extLst>
      <p:ext uri="{BB962C8B-B14F-4D97-AF65-F5344CB8AC3E}">
        <p14:creationId xmlns:p14="http://schemas.microsoft.com/office/powerpoint/2010/main" val="3726026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15">
    <p:bg>
      <p:bgPr>
        <a:solidFill>
          <a:srgbClr val="FFFF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7F4931-20E5-4A43-9A10-1872491126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" y="3172"/>
            <a:ext cx="12183185" cy="68530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B0A5F9E-EE11-4F1D-9FB3-8C5C45AB1B39}"/>
              </a:ext>
            </a:extLst>
          </p:cNvPr>
          <p:cNvSpPr txBox="1"/>
          <p:nvPr userDrawn="1"/>
        </p:nvSpPr>
        <p:spPr>
          <a:xfrm>
            <a:off x="0" y="6654773"/>
            <a:ext cx="346921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accent5"/>
                </a:solidFill>
              </a:rPr>
              <a:t>© 2019 - BIS / Business Imaging Systems, Inc. - Edmond, Oklahoma, U.S.A. All rights reserved.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01BB9E2-80D4-4DA9-82C3-9B50E5C6B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254" y="331838"/>
            <a:ext cx="9027195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800" b="0" cap="all" baseline="0">
                <a:latin typeface="+mj-lt"/>
                <a:ea typeface="Roboto" pitchFamily="2" charset="0"/>
              </a:defRPr>
            </a:lvl1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26BBB0B-D616-4A4D-B93E-0CEE8DE563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2537" y="2322965"/>
            <a:ext cx="8149195" cy="646331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accent6">
                    <a:lumMod val="75000"/>
                  </a:schemeClr>
                </a:solidFill>
                <a:latin typeface="+mn-lt"/>
                <a:ea typeface="Roboto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4C5EB160-B914-4D43-81A9-4CFF782ABD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254" y="1857924"/>
            <a:ext cx="3077275" cy="1192634"/>
          </a:xfrm>
          <a:prstGeom prst="rect">
            <a:avLst/>
          </a:prstGeom>
        </p:spPr>
        <p:txBody>
          <a:bodyPr>
            <a:sp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accent5"/>
                </a:solidFill>
                <a:latin typeface="Roboto" pitchFamily="2" charset="0"/>
                <a:ea typeface="Roboto" pitchFamily="2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accent6"/>
                </a:solidFill>
                <a:latin typeface="Roboto" pitchFamily="2" charset="0"/>
                <a:ea typeface="Roboto" pitchFamily="2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accent6"/>
                </a:solidFill>
                <a:latin typeface="Roboto" pitchFamily="2" charset="0"/>
                <a:ea typeface="Roboto" pitchFamily="2" charset="0"/>
              </a:defRPr>
            </a:lvl4pPr>
          </a:lstStyle>
          <a:p>
            <a:pPr lvl="0"/>
            <a:r>
              <a:rPr lang="en-US"/>
              <a:t>Information 1</a:t>
            </a:r>
          </a:p>
          <a:p>
            <a:pPr lvl="1"/>
            <a:r>
              <a:rPr lang="en-US"/>
              <a:t>Information 2</a:t>
            </a:r>
          </a:p>
          <a:p>
            <a:pPr lvl="2"/>
            <a:r>
              <a:rPr lang="en-US"/>
              <a:t>Information 3</a:t>
            </a:r>
          </a:p>
          <a:p>
            <a:pPr lvl="3"/>
            <a:r>
              <a:rPr lang="en-US"/>
              <a:t>Information 4</a:t>
            </a:r>
          </a:p>
        </p:txBody>
      </p:sp>
      <p:sp>
        <p:nvSpPr>
          <p:cNvPr id="19" name="Content Placeholder 16">
            <a:extLst>
              <a:ext uri="{FF2B5EF4-FFF2-40B4-BE49-F238E27FC236}">
                <a16:creationId xmlns:a16="http://schemas.microsoft.com/office/drawing/2014/main" id="{33F33510-B679-4CD5-9B2B-1F8F95D1893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792537" y="5263319"/>
            <a:ext cx="8149195" cy="1057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Add content</a:t>
            </a:r>
          </a:p>
        </p:txBody>
      </p:sp>
      <p:sp>
        <p:nvSpPr>
          <p:cNvPr id="20" name="Content Placeholder 16">
            <a:extLst>
              <a:ext uri="{FF2B5EF4-FFF2-40B4-BE49-F238E27FC236}">
                <a16:creationId xmlns:a16="http://schemas.microsoft.com/office/drawing/2014/main" id="{483D0B12-2F67-4E60-BC99-D1E682A4C1D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524554" y="331838"/>
            <a:ext cx="2417192" cy="10078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Logo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8A3E42A-725F-440C-8E49-80B53B080E0E}"/>
              </a:ext>
            </a:extLst>
          </p:cNvPr>
          <p:cNvCxnSpPr/>
          <p:nvPr userDrawn="1"/>
        </p:nvCxnSpPr>
        <p:spPr>
          <a:xfrm>
            <a:off x="3572142" y="1636976"/>
            <a:ext cx="0" cy="491668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A86C709-4598-4C7C-A358-310C5A49BE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2537" y="1857924"/>
            <a:ext cx="8149191" cy="40798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200" cap="small" baseline="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1pPr>
            <a:lvl2pPr marL="4572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2pPr>
            <a:lvl3pPr marL="9144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3pPr>
            <a:lvl4pPr marL="13716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4pPr>
            <a:lvl5pPr marL="18288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5pPr>
          </a:lstStyle>
          <a:p>
            <a:pPr lvl="0"/>
            <a:r>
              <a:rPr lang="en-US" dirty="0"/>
              <a:t>Header 2</a:t>
            </a:r>
          </a:p>
        </p:txBody>
      </p:sp>
    </p:spTree>
    <p:extLst>
      <p:ext uri="{BB962C8B-B14F-4D97-AF65-F5344CB8AC3E}">
        <p14:creationId xmlns:p14="http://schemas.microsoft.com/office/powerpoint/2010/main" val="2868465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KG" descr="A close up of a logo&#10;&#10;Description automatically generated">
            <a:extLst>
              <a:ext uri="{FF2B5EF4-FFF2-40B4-BE49-F238E27FC236}">
                <a16:creationId xmlns:a16="http://schemas.microsoft.com/office/drawing/2014/main" id="{86C7FC4F-7ABE-42BE-B600-B53C9781E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1EC5F9E7-1C18-4732-839C-DA3088598F9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055542" y="2854712"/>
            <a:ext cx="2515186" cy="9514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Logo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2B3033-A628-4F01-AA51-F20C36D23E0D}"/>
              </a:ext>
            </a:extLst>
          </p:cNvPr>
          <p:cNvSpPr txBox="1"/>
          <p:nvPr userDrawn="1"/>
        </p:nvSpPr>
        <p:spPr>
          <a:xfrm>
            <a:off x="0" y="6660027"/>
            <a:ext cx="346921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accent5"/>
                </a:solidFill>
              </a:rPr>
              <a:t>© 2019 - BIS / Business Imaging Systems, Inc. - Edmond, Oklahoma, U.S.A. All rights reserved.</a:t>
            </a: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2AB9A44D-FE82-4CB4-A58C-342E1E76A7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5999" y="4379557"/>
            <a:ext cx="5474727" cy="4801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None/>
              <a:defRPr cap="all" baseline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Text for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50AEB8-C01D-4946-BEC3-FCCAE805956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95999" y="4876780"/>
            <a:ext cx="547472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2000" cap="small" baseline="0">
                <a:latin typeface="Roboto Bk" pitchFamily="2" charset="0"/>
                <a:ea typeface="Roboto Bk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B9636F6-2752-4A63-BAC1-B1EC9DA4E05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95999" y="5778278"/>
            <a:ext cx="5474728" cy="7571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non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ex, vel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a.</a:t>
            </a:r>
          </a:p>
        </p:txBody>
      </p:sp>
    </p:spTree>
    <p:extLst>
      <p:ext uri="{BB962C8B-B14F-4D97-AF65-F5344CB8AC3E}">
        <p14:creationId xmlns:p14="http://schemas.microsoft.com/office/powerpoint/2010/main" val="2724143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 • Leap Forward - Full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509F5E4-EA84-4A64-8971-E49C86AFCB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90734" y="1605305"/>
            <a:ext cx="5125138" cy="433965"/>
          </a:xfrm>
          <a:prstGeom prst="rect">
            <a:avLst/>
          </a:prstGeom>
        </p:spPr>
        <p:txBody>
          <a:bodyPr bIns="0" anchor="b" anchorCtr="0">
            <a:spAutoFit/>
          </a:bodyPr>
          <a:lstStyle>
            <a:lvl1pPr marL="0" indent="0" algn="ctr">
              <a:buNone/>
              <a:defRPr sz="2800" b="0" cap="all" baseline="0">
                <a:latin typeface="+mj-lt"/>
                <a:ea typeface="Roboto" pitchFamily="2" charset="0"/>
              </a:defRPr>
            </a:lvl1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B08DB138-0028-4280-885E-2340118A7C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0733" y="2870328"/>
            <a:ext cx="5125138" cy="830997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accent6">
                    <a:lumMod val="75000"/>
                  </a:schemeClr>
                </a:solidFill>
                <a:latin typeface="+mn-lt"/>
                <a:ea typeface="Roboto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9698E301-5C9D-4EB3-B842-D6C0977460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0733" y="4007719"/>
            <a:ext cx="5125138" cy="1211981"/>
          </a:xfrm>
          <a:prstGeom prst="rect">
            <a:avLst/>
          </a:prstGeom>
        </p:spPr>
        <p:txBody>
          <a:bodyPr>
            <a:sp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accent5"/>
                </a:solidFill>
                <a:latin typeface="Roboto" pitchFamily="2" charset="0"/>
                <a:ea typeface="Roboto" pitchFamily="2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accent6"/>
                </a:solidFill>
                <a:latin typeface="Roboto" pitchFamily="2" charset="0"/>
                <a:ea typeface="Roboto" pitchFamily="2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accent6"/>
                </a:solidFill>
                <a:latin typeface="Roboto" pitchFamily="2" charset="0"/>
                <a:ea typeface="Roboto" pitchFamily="2" charset="0"/>
              </a:defRPr>
            </a:lvl4pPr>
          </a:lstStyle>
          <a:p>
            <a:pPr lvl="0"/>
            <a:r>
              <a:rPr lang="en-US"/>
              <a:t>Information 1</a:t>
            </a:r>
          </a:p>
          <a:p>
            <a:pPr lvl="1"/>
            <a:r>
              <a:rPr lang="en-US"/>
              <a:t>Information 2</a:t>
            </a:r>
          </a:p>
          <a:p>
            <a:pPr lvl="2"/>
            <a:r>
              <a:rPr lang="en-US"/>
              <a:t>Information 3</a:t>
            </a:r>
          </a:p>
          <a:p>
            <a:pPr lvl="3"/>
            <a:r>
              <a:rPr lang="en-US"/>
              <a:t>Information 4</a:t>
            </a:r>
          </a:p>
        </p:txBody>
      </p:sp>
      <p:sp>
        <p:nvSpPr>
          <p:cNvPr id="19" name="Content Placeholder 16">
            <a:extLst>
              <a:ext uri="{FF2B5EF4-FFF2-40B4-BE49-F238E27FC236}">
                <a16:creationId xmlns:a16="http://schemas.microsoft.com/office/drawing/2014/main" id="{920E7E88-18C0-4131-A63B-B97E75E1AE0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90733" y="5302209"/>
            <a:ext cx="5125138" cy="1057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Add content</a:t>
            </a:r>
          </a:p>
        </p:txBody>
      </p:sp>
      <p:sp>
        <p:nvSpPr>
          <p:cNvPr id="21" name="Content Placeholder 16">
            <a:extLst>
              <a:ext uri="{FF2B5EF4-FFF2-40B4-BE49-F238E27FC236}">
                <a16:creationId xmlns:a16="http://schemas.microsoft.com/office/drawing/2014/main" id="{2F92CB1D-F9AD-4462-82A7-26CBEAA96D3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908756" y="498516"/>
            <a:ext cx="2689091" cy="10078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Logo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49FB153-962D-4B7F-800F-CC61E9814F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90733" y="2379832"/>
            <a:ext cx="5125137" cy="40798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2200" cap="small" baseline="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1pPr>
            <a:lvl2pPr marL="4572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2pPr>
            <a:lvl3pPr marL="9144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3pPr>
            <a:lvl4pPr marL="13716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4pPr>
            <a:lvl5pPr marL="18288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5pPr>
          </a:lstStyle>
          <a:p>
            <a:pPr lvl="0"/>
            <a:r>
              <a:rPr lang="en-US" dirty="0"/>
              <a:t>Header 2</a:t>
            </a:r>
          </a:p>
        </p:txBody>
      </p:sp>
    </p:spTree>
    <p:extLst>
      <p:ext uri="{BB962C8B-B14F-4D97-AF65-F5344CB8AC3E}">
        <p14:creationId xmlns:p14="http://schemas.microsoft.com/office/powerpoint/2010/main" val="594011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KG" descr="A close up of a logo&#10;&#10;Description automatically generated">
            <a:extLst>
              <a:ext uri="{FF2B5EF4-FFF2-40B4-BE49-F238E27FC236}">
                <a16:creationId xmlns:a16="http://schemas.microsoft.com/office/drawing/2014/main" id="{86C7FC4F-7ABE-42BE-B600-B53C9781E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1EC5F9E7-1C18-4732-839C-DA3088598F9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055542" y="2854712"/>
            <a:ext cx="2515186" cy="9514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Logo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2B3033-A628-4F01-AA51-F20C36D23E0D}"/>
              </a:ext>
            </a:extLst>
          </p:cNvPr>
          <p:cNvSpPr txBox="1"/>
          <p:nvPr userDrawn="1"/>
        </p:nvSpPr>
        <p:spPr>
          <a:xfrm>
            <a:off x="0" y="6660027"/>
            <a:ext cx="346921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accent5"/>
                </a:solidFill>
              </a:rPr>
              <a:t>© 2019 - BIS / Business Imaging Systems, Inc. - Edmond, Oklahoma, U.S.A. All rights reserved.</a:t>
            </a: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2AB9A44D-FE82-4CB4-A58C-342E1E76A7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5999" y="4379557"/>
            <a:ext cx="5474727" cy="4801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None/>
              <a:defRPr cap="all" baseline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Text for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50AEB8-C01D-4946-BEC3-FCCAE805956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95999" y="4876780"/>
            <a:ext cx="547472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2000" cap="small" baseline="0">
                <a:latin typeface="Roboto Bk" pitchFamily="2" charset="0"/>
                <a:ea typeface="Roboto Bk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B9636F6-2752-4A63-BAC1-B1EC9DA4E05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95999" y="5778278"/>
            <a:ext cx="5474728" cy="7571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non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ex, vel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a.</a:t>
            </a:r>
          </a:p>
        </p:txBody>
      </p:sp>
    </p:spTree>
    <p:extLst>
      <p:ext uri="{BB962C8B-B14F-4D97-AF65-F5344CB8AC3E}">
        <p14:creationId xmlns:p14="http://schemas.microsoft.com/office/powerpoint/2010/main" val="2731504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 • Side Head - Full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6AC63D-251A-4C90-ABFC-1536533984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45768" y="1605305"/>
            <a:ext cx="5270104" cy="433965"/>
          </a:xfrm>
          <a:prstGeom prst="rect">
            <a:avLst/>
          </a:prstGeom>
        </p:spPr>
        <p:txBody>
          <a:bodyPr bIns="0" anchor="b" anchorCtr="0">
            <a:spAutoFit/>
          </a:bodyPr>
          <a:lstStyle>
            <a:lvl1pPr marL="0" indent="0" algn="ctr">
              <a:buNone/>
              <a:defRPr sz="2800" b="0" cap="all" baseline="0">
                <a:latin typeface="+mj-lt"/>
                <a:ea typeface="Roboto" pitchFamily="2" charset="0"/>
              </a:defRPr>
            </a:lvl1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3F3878F0-0235-4A96-BCC1-2F75A74C98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45767" y="2870328"/>
            <a:ext cx="5270104" cy="830997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accent6">
                    <a:lumMod val="75000"/>
                  </a:schemeClr>
                </a:solidFill>
                <a:latin typeface="+mn-lt"/>
                <a:ea typeface="Roboto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E1CF1943-31D2-4A56-AC4E-DF584B9248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5767" y="4007719"/>
            <a:ext cx="5270104" cy="1211981"/>
          </a:xfrm>
          <a:prstGeom prst="rect">
            <a:avLst/>
          </a:prstGeom>
        </p:spPr>
        <p:txBody>
          <a:bodyPr>
            <a:sp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accent5"/>
                </a:solidFill>
                <a:latin typeface="Roboto" pitchFamily="2" charset="0"/>
                <a:ea typeface="Roboto" pitchFamily="2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accent6"/>
                </a:solidFill>
                <a:latin typeface="Roboto" pitchFamily="2" charset="0"/>
                <a:ea typeface="Roboto" pitchFamily="2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accent6"/>
                </a:solidFill>
                <a:latin typeface="Roboto" pitchFamily="2" charset="0"/>
                <a:ea typeface="Roboto" pitchFamily="2" charset="0"/>
              </a:defRPr>
            </a:lvl4pPr>
          </a:lstStyle>
          <a:p>
            <a:pPr lvl="0"/>
            <a:r>
              <a:rPr lang="en-US"/>
              <a:t>Information 1</a:t>
            </a:r>
          </a:p>
          <a:p>
            <a:pPr lvl="1"/>
            <a:r>
              <a:rPr lang="en-US"/>
              <a:t>Information 2</a:t>
            </a:r>
          </a:p>
          <a:p>
            <a:pPr lvl="2"/>
            <a:r>
              <a:rPr lang="en-US"/>
              <a:t>Information 3</a:t>
            </a:r>
          </a:p>
          <a:p>
            <a:pPr lvl="3"/>
            <a:r>
              <a:rPr lang="en-US"/>
              <a:t>Information 4</a:t>
            </a:r>
          </a:p>
        </p:txBody>
      </p:sp>
      <p:sp>
        <p:nvSpPr>
          <p:cNvPr id="15" name="Content Placeholder 16">
            <a:extLst>
              <a:ext uri="{FF2B5EF4-FFF2-40B4-BE49-F238E27FC236}">
                <a16:creationId xmlns:a16="http://schemas.microsoft.com/office/drawing/2014/main" id="{27FA2A86-250B-4C21-97EC-B1C27E9E9D8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545767" y="5302209"/>
            <a:ext cx="5270104" cy="1057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Add content</a:t>
            </a:r>
          </a:p>
        </p:txBody>
      </p:sp>
      <p:sp>
        <p:nvSpPr>
          <p:cNvPr id="16" name="Content Placeholder 16">
            <a:extLst>
              <a:ext uri="{FF2B5EF4-FFF2-40B4-BE49-F238E27FC236}">
                <a16:creationId xmlns:a16="http://schemas.microsoft.com/office/drawing/2014/main" id="{7D9DBBDC-BBC8-425B-9899-3761F4F6EC7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798242" y="495443"/>
            <a:ext cx="2765153" cy="10078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Logo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47E854B-2B35-47D9-953B-A1CFCE77370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45767" y="2379832"/>
            <a:ext cx="5270103" cy="40798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2200" cap="small" baseline="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1pPr>
            <a:lvl2pPr marL="4572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2pPr>
            <a:lvl3pPr marL="9144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3pPr>
            <a:lvl4pPr marL="13716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4pPr>
            <a:lvl5pPr marL="18288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5pPr>
          </a:lstStyle>
          <a:p>
            <a:pPr lvl="0"/>
            <a:r>
              <a:rPr lang="en-US" dirty="0"/>
              <a:t>Header 2</a:t>
            </a:r>
          </a:p>
        </p:txBody>
      </p:sp>
    </p:spTree>
    <p:extLst>
      <p:ext uri="{BB962C8B-B14F-4D97-AF65-F5344CB8AC3E}">
        <p14:creationId xmlns:p14="http://schemas.microsoft.com/office/powerpoint/2010/main" val="389934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5D862F4-05AB-402B-8AB9-9EA2A571F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3"/>
              </a:gs>
              <a:gs pos="100000">
                <a:schemeClr val="accent3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F820FF-1CBA-428A-AE1D-FB8E391A1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reeform 50">
            <a:extLst>
              <a:ext uri="{FF2B5EF4-FFF2-40B4-BE49-F238E27FC236}">
                <a16:creationId xmlns:a16="http://schemas.microsoft.com/office/drawing/2014/main" id="{0A0A5A8C-A439-4286-ACFB-7F4045883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8B17C25F-6D2A-4C0D-A847-1E54C37996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50" y="273024"/>
            <a:ext cx="2175810" cy="665630"/>
          </a:xfrm>
          <a:prstGeom prst="rect">
            <a:avLst/>
          </a:prstGeom>
        </p:spPr>
      </p:pic>
      <p:sp>
        <p:nvSpPr>
          <p:cNvPr id="11" name="Content Placeholder 15">
            <a:extLst>
              <a:ext uri="{FF2B5EF4-FFF2-40B4-BE49-F238E27FC236}">
                <a16:creationId xmlns:a16="http://schemas.microsoft.com/office/drawing/2014/main" id="{D742BBF4-6343-4769-BDF9-1AC25CE546E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608534" y="1815319"/>
            <a:ext cx="4242995" cy="41359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 dirty="0"/>
              <a:t>Insert some image that correlates to message of slide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7C293A8-334A-45B6-AFC0-1EA02E3F00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8825" y="1427566"/>
            <a:ext cx="4462879" cy="664797"/>
          </a:xfrm>
          <a:prstGeom prst="rect">
            <a:avLst/>
          </a:prstGeom>
          <a:solidFill>
            <a:srgbClr val="FFFFFF"/>
          </a:solidFill>
          <a:ln w="31750">
            <a:solidFill>
              <a:schemeClr val="accent1"/>
            </a:solidFill>
          </a:ln>
          <a:effectLst>
            <a:outerShdw dist="317500" dir="18900000" algn="ctr" rotWithShape="0">
              <a:schemeClr val="accent1">
                <a:alpha val="15000"/>
              </a:schemeClr>
            </a:outerShdw>
          </a:effectLst>
        </p:spPr>
        <p:txBody>
          <a:bodyPr wrap="square" lIns="182880" tIns="182880" rIns="182880" bIns="91440" anchor="ctr" anchorCtr="0">
            <a:spAutoFit/>
          </a:bodyPr>
          <a:lstStyle>
            <a:lvl1pPr marL="0" indent="0" algn="ctr">
              <a:buNone/>
              <a:defRPr cap="all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1A31FEA-9393-44F4-BABA-2F1C24FF97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824" y="2461189"/>
            <a:ext cx="4462879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2400" cap="sm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Insert List of Ideas</a:t>
            </a:r>
          </a:p>
        </p:txBody>
      </p:sp>
    </p:spTree>
    <p:extLst>
      <p:ext uri="{BB962C8B-B14F-4D97-AF65-F5344CB8AC3E}">
        <p14:creationId xmlns:p14="http://schemas.microsoft.com/office/powerpoint/2010/main" val="372489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73875C-8331-4E90-9244-D8A2A368CD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" y="3172"/>
            <a:ext cx="12183185" cy="6853042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6299878-A68D-49CF-9FEB-FD20073514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254" y="331838"/>
            <a:ext cx="9027195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800" b="0" cap="all" baseline="0">
                <a:latin typeface="+mj-lt"/>
                <a:ea typeface="Roboto" pitchFamily="2" charset="0"/>
              </a:defRPr>
            </a:lvl1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6D369200-26FF-45E7-B23B-6F4447197C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2537" y="2322965"/>
            <a:ext cx="8149195" cy="646331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accent6">
                    <a:lumMod val="75000"/>
                  </a:schemeClr>
                </a:solidFill>
                <a:latin typeface="+mn-lt"/>
                <a:ea typeface="Roboto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06F093AA-18A6-4EBD-B2EF-1E8196B9B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254" y="1857924"/>
            <a:ext cx="3077275" cy="1192634"/>
          </a:xfrm>
          <a:prstGeom prst="rect">
            <a:avLst/>
          </a:prstGeom>
        </p:spPr>
        <p:txBody>
          <a:bodyPr>
            <a:sp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accent5"/>
                </a:solidFill>
                <a:latin typeface="Roboto" pitchFamily="2" charset="0"/>
                <a:ea typeface="Roboto" pitchFamily="2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accent6"/>
                </a:solidFill>
                <a:latin typeface="Roboto" pitchFamily="2" charset="0"/>
                <a:ea typeface="Roboto" pitchFamily="2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accent6"/>
                </a:solidFill>
                <a:latin typeface="Roboto" pitchFamily="2" charset="0"/>
                <a:ea typeface="Roboto" pitchFamily="2" charset="0"/>
              </a:defRPr>
            </a:lvl4pPr>
          </a:lstStyle>
          <a:p>
            <a:pPr lvl="0"/>
            <a:r>
              <a:rPr lang="en-US"/>
              <a:t>Information 1</a:t>
            </a:r>
          </a:p>
          <a:p>
            <a:pPr lvl="1"/>
            <a:r>
              <a:rPr lang="en-US"/>
              <a:t>Information 2</a:t>
            </a:r>
          </a:p>
          <a:p>
            <a:pPr lvl="2"/>
            <a:r>
              <a:rPr lang="en-US"/>
              <a:t>Information 3</a:t>
            </a:r>
          </a:p>
          <a:p>
            <a:pPr lvl="3"/>
            <a:r>
              <a:rPr lang="en-US"/>
              <a:t>Information 4</a:t>
            </a:r>
          </a:p>
        </p:txBody>
      </p:sp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id="{69C57E3D-A514-4807-B73D-A9277634D13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792537" y="5263319"/>
            <a:ext cx="8149195" cy="1057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Add content</a:t>
            </a:r>
          </a:p>
        </p:txBody>
      </p:sp>
      <p:sp>
        <p:nvSpPr>
          <p:cNvPr id="12" name="Content Placeholder 16">
            <a:extLst>
              <a:ext uri="{FF2B5EF4-FFF2-40B4-BE49-F238E27FC236}">
                <a16:creationId xmlns:a16="http://schemas.microsoft.com/office/drawing/2014/main" id="{35006BDF-2D7F-408D-9F60-D5655108B26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524554" y="331838"/>
            <a:ext cx="2417192" cy="10078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Logo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298650-3E93-4583-A44D-6C253E9EB34D}"/>
              </a:ext>
            </a:extLst>
          </p:cNvPr>
          <p:cNvCxnSpPr/>
          <p:nvPr userDrawn="1"/>
        </p:nvCxnSpPr>
        <p:spPr>
          <a:xfrm>
            <a:off x="3572142" y="1636976"/>
            <a:ext cx="0" cy="491668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0278E87-0A93-4308-B097-BFDDF9D149D9}"/>
              </a:ext>
            </a:extLst>
          </p:cNvPr>
          <p:cNvSpPr txBox="1"/>
          <p:nvPr userDrawn="1"/>
        </p:nvSpPr>
        <p:spPr>
          <a:xfrm>
            <a:off x="0" y="6654773"/>
            <a:ext cx="346921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accent5"/>
                </a:solidFill>
              </a:rPr>
              <a:t>© 2019 - BIS / Business Imaging Systems, Inc. - Edmond, Oklahoma, U.S.A. All rights reserved.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BDB6664-8875-4D66-8366-83CD98B045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2537" y="1857924"/>
            <a:ext cx="8149191" cy="40798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200" cap="small" baseline="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1pPr>
            <a:lvl2pPr marL="4572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2pPr>
            <a:lvl3pPr marL="9144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3pPr>
            <a:lvl4pPr marL="13716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4pPr>
            <a:lvl5pPr marL="18288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5pPr>
          </a:lstStyle>
          <a:p>
            <a:pPr lvl="0"/>
            <a:r>
              <a:rPr lang="en-US" dirty="0"/>
              <a:t>Header 2</a:t>
            </a:r>
          </a:p>
        </p:txBody>
      </p:sp>
    </p:spTree>
    <p:extLst>
      <p:ext uri="{BB962C8B-B14F-4D97-AF65-F5344CB8AC3E}">
        <p14:creationId xmlns:p14="http://schemas.microsoft.com/office/powerpoint/2010/main" val="198917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247271-C2E7-4DF1-8B67-1E28ADD9DA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" y="3172"/>
            <a:ext cx="12183186" cy="685304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0069871-FB6F-4D0E-9BE7-76EBADFB43C0}"/>
              </a:ext>
            </a:extLst>
          </p:cNvPr>
          <p:cNvSpPr txBox="1"/>
          <p:nvPr userDrawn="1"/>
        </p:nvSpPr>
        <p:spPr>
          <a:xfrm>
            <a:off x="0" y="6654773"/>
            <a:ext cx="346921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accent5"/>
                </a:solidFill>
              </a:rPr>
              <a:t>© 2019 - BIS / Business Imaging Systems, Inc. - Edmond, Oklahoma, U.S.A. All rights reserved.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2DB1D6B-2588-4343-8AD7-8EEF44E6D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254" y="331838"/>
            <a:ext cx="9027195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800" b="0" cap="all" baseline="0">
                <a:latin typeface="+mj-lt"/>
                <a:ea typeface="Roboto" pitchFamily="2" charset="0"/>
              </a:defRPr>
            </a:lvl1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AB98951-8CD7-4E4D-BCD2-2441856C3F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2537" y="2322965"/>
            <a:ext cx="8149195" cy="646331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accent6">
                    <a:lumMod val="75000"/>
                  </a:schemeClr>
                </a:solidFill>
                <a:latin typeface="+mn-lt"/>
                <a:ea typeface="Roboto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5D0F3D4A-F3CA-4A92-A846-CEA4352BA1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254" y="1857924"/>
            <a:ext cx="3077275" cy="1192634"/>
          </a:xfrm>
          <a:prstGeom prst="rect">
            <a:avLst/>
          </a:prstGeom>
        </p:spPr>
        <p:txBody>
          <a:bodyPr>
            <a:sp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accent5"/>
                </a:solidFill>
                <a:latin typeface="Roboto" pitchFamily="2" charset="0"/>
                <a:ea typeface="Roboto" pitchFamily="2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accent6"/>
                </a:solidFill>
                <a:latin typeface="Roboto" pitchFamily="2" charset="0"/>
                <a:ea typeface="Roboto" pitchFamily="2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accent6"/>
                </a:solidFill>
                <a:latin typeface="Roboto" pitchFamily="2" charset="0"/>
                <a:ea typeface="Roboto" pitchFamily="2" charset="0"/>
              </a:defRPr>
            </a:lvl4pPr>
          </a:lstStyle>
          <a:p>
            <a:pPr lvl="0"/>
            <a:r>
              <a:rPr lang="en-US"/>
              <a:t>Information 1</a:t>
            </a:r>
          </a:p>
          <a:p>
            <a:pPr lvl="1"/>
            <a:r>
              <a:rPr lang="en-US"/>
              <a:t>Information 2</a:t>
            </a:r>
          </a:p>
          <a:p>
            <a:pPr lvl="2"/>
            <a:r>
              <a:rPr lang="en-US"/>
              <a:t>Information 3</a:t>
            </a:r>
          </a:p>
          <a:p>
            <a:pPr lvl="3"/>
            <a:r>
              <a:rPr lang="en-US"/>
              <a:t>Information 4</a:t>
            </a:r>
          </a:p>
        </p:txBody>
      </p:sp>
      <p:sp>
        <p:nvSpPr>
          <p:cNvPr id="16" name="Content Placeholder 16">
            <a:extLst>
              <a:ext uri="{FF2B5EF4-FFF2-40B4-BE49-F238E27FC236}">
                <a16:creationId xmlns:a16="http://schemas.microsoft.com/office/drawing/2014/main" id="{610B25FB-7CF5-4DD0-9518-6E0270FB141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792537" y="5263319"/>
            <a:ext cx="8149195" cy="1057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Add content</a:t>
            </a:r>
          </a:p>
        </p:txBody>
      </p:sp>
      <p:sp>
        <p:nvSpPr>
          <p:cNvPr id="19" name="Content Placeholder 16">
            <a:extLst>
              <a:ext uri="{FF2B5EF4-FFF2-40B4-BE49-F238E27FC236}">
                <a16:creationId xmlns:a16="http://schemas.microsoft.com/office/drawing/2014/main" id="{819E7FAD-7054-4815-99C6-918781D188B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524554" y="331838"/>
            <a:ext cx="2417192" cy="10078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Logo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52B153-8A4E-47D3-9C45-B6D158CEA4DB}"/>
              </a:ext>
            </a:extLst>
          </p:cNvPr>
          <p:cNvCxnSpPr/>
          <p:nvPr userDrawn="1"/>
        </p:nvCxnSpPr>
        <p:spPr>
          <a:xfrm>
            <a:off x="3572142" y="1636976"/>
            <a:ext cx="0" cy="491668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0CD08340-BA95-414E-906E-BD1BF2A7DF6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2537" y="1857924"/>
            <a:ext cx="8149191" cy="40798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200" cap="small" baseline="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1pPr>
            <a:lvl2pPr marL="4572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2pPr>
            <a:lvl3pPr marL="9144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3pPr>
            <a:lvl4pPr marL="13716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4pPr>
            <a:lvl5pPr marL="18288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5pPr>
          </a:lstStyle>
          <a:p>
            <a:pPr lvl="0"/>
            <a:r>
              <a:rPr lang="en-US" dirty="0"/>
              <a:t>Header 2</a:t>
            </a:r>
          </a:p>
        </p:txBody>
      </p:sp>
    </p:spTree>
    <p:extLst>
      <p:ext uri="{BB962C8B-B14F-4D97-AF65-F5344CB8AC3E}">
        <p14:creationId xmlns:p14="http://schemas.microsoft.com/office/powerpoint/2010/main" val="2093010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637521-ECE5-4BBD-B921-EC8E6CEE4F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88823" cy="685621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BD17601-A3A9-4AFD-AFD4-7F918F2AEC7B}"/>
              </a:ext>
            </a:extLst>
          </p:cNvPr>
          <p:cNvSpPr txBox="1"/>
          <p:nvPr userDrawn="1"/>
        </p:nvSpPr>
        <p:spPr>
          <a:xfrm>
            <a:off x="0" y="6654773"/>
            <a:ext cx="346921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accent5"/>
                </a:solidFill>
              </a:rPr>
              <a:t>© 2019 - BIS / Business Imaging Systems, Inc. - Edmond, Oklahoma, U.S.A. All rights reserved.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C39DF134-0289-410D-8B90-6C819C627F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254" y="331838"/>
            <a:ext cx="9027195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800" b="0" cap="all" baseline="0">
                <a:latin typeface="+mj-lt"/>
                <a:ea typeface="Roboto" pitchFamily="2" charset="0"/>
              </a:defRPr>
            </a:lvl1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25D0ACA9-EC86-4FE0-A860-6960CDABC4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2537" y="2322965"/>
            <a:ext cx="8149195" cy="646331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accent6">
                    <a:lumMod val="75000"/>
                  </a:schemeClr>
                </a:solidFill>
                <a:latin typeface="+mn-lt"/>
                <a:ea typeface="Roboto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5535974A-0940-4BB6-9BBE-CEC8D1DF8F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254" y="1857924"/>
            <a:ext cx="3077275" cy="1192634"/>
          </a:xfrm>
          <a:prstGeom prst="rect">
            <a:avLst/>
          </a:prstGeom>
        </p:spPr>
        <p:txBody>
          <a:bodyPr>
            <a:sp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accent5"/>
                </a:solidFill>
                <a:latin typeface="Roboto" pitchFamily="2" charset="0"/>
                <a:ea typeface="Roboto" pitchFamily="2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accent6"/>
                </a:solidFill>
                <a:latin typeface="Roboto" pitchFamily="2" charset="0"/>
                <a:ea typeface="Roboto" pitchFamily="2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accent6"/>
                </a:solidFill>
                <a:latin typeface="Roboto" pitchFamily="2" charset="0"/>
                <a:ea typeface="Roboto" pitchFamily="2" charset="0"/>
              </a:defRPr>
            </a:lvl4pPr>
          </a:lstStyle>
          <a:p>
            <a:pPr lvl="0"/>
            <a:r>
              <a:rPr lang="en-US"/>
              <a:t>Information 1</a:t>
            </a:r>
          </a:p>
          <a:p>
            <a:pPr lvl="1"/>
            <a:r>
              <a:rPr lang="en-US"/>
              <a:t>Information 2</a:t>
            </a:r>
          </a:p>
          <a:p>
            <a:pPr lvl="2"/>
            <a:r>
              <a:rPr lang="en-US"/>
              <a:t>Information 3</a:t>
            </a:r>
          </a:p>
          <a:p>
            <a:pPr lvl="3"/>
            <a:r>
              <a:rPr lang="en-US"/>
              <a:t>Information 4</a:t>
            </a:r>
          </a:p>
        </p:txBody>
      </p:sp>
      <p:sp>
        <p:nvSpPr>
          <p:cNvPr id="20" name="Content Placeholder 16">
            <a:extLst>
              <a:ext uri="{FF2B5EF4-FFF2-40B4-BE49-F238E27FC236}">
                <a16:creationId xmlns:a16="http://schemas.microsoft.com/office/drawing/2014/main" id="{CE305FCC-442C-4480-B851-150B589955C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792537" y="5263319"/>
            <a:ext cx="8149195" cy="1057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Add content</a:t>
            </a:r>
          </a:p>
        </p:txBody>
      </p:sp>
      <p:sp>
        <p:nvSpPr>
          <p:cNvPr id="21" name="Content Placeholder 16">
            <a:extLst>
              <a:ext uri="{FF2B5EF4-FFF2-40B4-BE49-F238E27FC236}">
                <a16:creationId xmlns:a16="http://schemas.microsoft.com/office/drawing/2014/main" id="{0C6FB4AC-0D31-438F-9E4B-5F9001A63A9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524554" y="331838"/>
            <a:ext cx="2417192" cy="10078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Logo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CAA10E2-FB32-40FB-B5F6-44B9D82F8133}"/>
              </a:ext>
            </a:extLst>
          </p:cNvPr>
          <p:cNvCxnSpPr/>
          <p:nvPr userDrawn="1"/>
        </p:nvCxnSpPr>
        <p:spPr>
          <a:xfrm>
            <a:off x="3572142" y="1636976"/>
            <a:ext cx="0" cy="491668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CD55C59-27F2-462F-B3FB-38BCF0F423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2537" y="1857924"/>
            <a:ext cx="8149191" cy="40798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200" cap="small" baseline="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1pPr>
            <a:lvl2pPr marL="4572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2pPr>
            <a:lvl3pPr marL="9144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3pPr>
            <a:lvl4pPr marL="13716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4pPr>
            <a:lvl5pPr marL="18288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5pPr>
          </a:lstStyle>
          <a:p>
            <a:pPr lvl="0"/>
            <a:r>
              <a:rPr lang="en-US" dirty="0"/>
              <a:t>Header 2</a:t>
            </a:r>
          </a:p>
        </p:txBody>
      </p:sp>
    </p:spTree>
    <p:extLst>
      <p:ext uri="{BB962C8B-B14F-4D97-AF65-F5344CB8AC3E}">
        <p14:creationId xmlns:p14="http://schemas.microsoft.com/office/powerpoint/2010/main" val="31664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A34C71-AA0B-403A-869A-CACBB1D612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1785"/>
            <a:ext cx="12185650" cy="68544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A55760-7200-4FB8-9297-E43F152F9430}"/>
              </a:ext>
            </a:extLst>
          </p:cNvPr>
          <p:cNvSpPr txBox="1"/>
          <p:nvPr userDrawn="1"/>
        </p:nvSpPr>
        <p:spPr>
          <a:xfrm>
            <a:off x="0" y="6654773"/>
            <a:ext cx="346921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accent5"/>
                </a:solidFill>
              </a:rPr>
              <a:t>© 2019 - BIS / Business Imaging Systems, Inc. - Edmond, Oklahoma, U.S.A. All rights reserved.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185A2BDC-2267-4191-8EF9-5E99845BC5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254" y="331838"/>
            <a:ext cx="9027195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800" b="0" cap="all" baseline="0">
                <a:latin typeface="+mj-lt"/>
                <a:ea typeface="Roboto" pitchFamily="2" charset="0"/>
              </a:defRPr>
            </a:lvl1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25729705-B237-4DEC-AF05-91E01E54CE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2537" y="2322965"/>
            <a:ext cx="8149195" cy="646331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accent6">
                    <a:lumMod val="75000"/>
                  </a:schemeClr>
                </a:solidFill>
                <a:latin typeface="+mn-lt"/>
                <a:ea typeface="Roboto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C573BE9-D521-42C4-87FB-A2F495B118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254" y="1857924"/>
            <a:ext cx="3077275" cy="1192634"/>
          </a:xfrm>
          <a:prstGeom prst="rect">
            <a:avLst/>
          </a:prstGeom>
        </p:spPr>
        <p:txBody>
          <a:bodyPr>
            <a:sp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accent5"/>
                </a:solidFill>
                <a:latin typeface="Roboto" pitchFamily="2" charset="0"/>
                <a:ea typeface="Roboto" pitchFamily="2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accent6"/>
                </a:solidFill>
                <a:latin typeface="Roboto" pitchFamily="2" charset="0"/>
                <a:ea typeface="Roboto" pitchFamily="2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accent6"/>
                </a:solidFill>
                <a:latin typeface="Roboto" pitchFamily="2" charset="0"/>
                <a:ea typeface="Roboto" pitchFamily="2" charset="0"/>
              </a:defRPr>
            </a:lvl4pPr>
          </a:lstStyle>
          <a:p>
            <a:pPr lvl="0"/>
            <a:r>
              <a:rPr lang="en-US"/>
              <a:t>Information 1</a:t>
            </a:r>
          </a:p>
          <a:p>
            <a:pPr lvl="1"/>
            <a:r>
              <a:rPr lang="en-US"/>
              <a:t>Information 2</a:t>
            </a:r>
          </a:p>
          <a:p>
            <a:pPr lvl="2"/>
            <a:r>
              <a:rPr lang="en-US"/>
              <a:t>Information 3</a:t>
            </a:r>
          </a:p>
          <a:p>
            <a:pPr lvl="3"/>
            <a:r>
              <a:rPr lang="en-US"/>
              <a:t>Information 4</a:t>
            </a:r>
          </a:p>
        </p:txBody>
      </p:sp>
      <p:sp>
        <p:nvSpPr>
          <p:cNvPr id="18" name="Content Placeholder 16">
            <a:extLst>
              <a:ext uri="{FF2B5EF4-FFF2-40B4-BE49-F238E27FC236}">
                <a16:creationId xmlns:a16="http://schemas.microsoft.com/office/drawing/2014/main" id="{4250A02A-7F8F-480D-9670-1EF16A1A78C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792537" y="5263319"/>
            <a:ext cx="8149195" cy="1057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Add content</a:t>
            </a:r>
          </a:p>
        </p:txBody>
      </p:sp>
      <p:sp>
        <p:nvSpPr>
          <p:cNvPr id="19" name="Content Placeholder 16">
            <a:extLst>
              <a:ext uri="{FF2B5EF4-FFF2-40B4-BE49-F238E27FC236}">
                <a16:creationId xmlns:a16="http://schemas.microsoft.com/office/drawing/2014/main" id="{8259E79A-088A-417F-B55C-8C73FDE1346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524554" y="331838"/>
            <a:ext cx="2417192" cy="10078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Logo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F3CF026-1A14-45DF-843E-302A6DF8E282}"/>
              </a:ext>
            </a:extLst>
          </p:cNvPr>
          <p:cNvCxnSpPr/>
          <p:nvPr userDrawn="1"/>
        </p:nvCxnSpPr>
        <p:spPr>
          <a:xfrm>
            <a:off x="3572142" y="1636976"/>
            <a:ext cx="0" cy="491668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9910C93-CCB1-42C9-8BCB-B713CA6D0E3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2537" y="1857924"/>
            <a:ext cx="8149191" cy="40798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200" cap="small" baseline="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1pPr>
            <a:lvl2pPr marL="4572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2pPr>
            <a:lvl3pPr marL="9144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3pPr>
            <a:lvl4pPr marL="13716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4pPr>
            <a:lvl5pPr marL="18288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5pPr>
          </a:lstStyle>
          <a:p>
            <a:pPr lvl="0"/>
            <a:r>
              <a:rPr lang="en-US" dirty="0"/>
              <a:t>Header 2</a:t>
            </a:r>
          </a:p>
        </p:txBody>
      </p:sp>
    </p:spTree>
    <p:extLst>
      <p:ext uri="{BB962C8B-B14F-4D97-AF65-F5344CB8AC3E}">
        <p14:creationId xmlns:p14="http://schemas.microsoft.com/office/powerpoint/2010/main" val="397293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14B2D7-D70D-430C-AA48-DBB5613E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1E84BA4-178C-457D-B642-6F5C679EA9BF}"/>
              </a:ext>
            </a:extLst>
          </p:cNvPr>
          <p:cNvSpPr txBox="1"/>
          <p:nvPr userDrawn="1"/>
        </p:nvSpPr>
        <p:spPr>
          <a:xfrm>
            <a:off x="0" y="6654773"/>
            <a:ext cx="346921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accent5"/>
                </a:solidFill>
              </a:rPr>
              <a:t>© 2019 - BIS / Business Imaging Systems, Inc. - Edmond, Oklahoma, U.S.A. All rights reserved.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02252596-FE11-4374-A9B6-AA425EF183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254" y="331838"/>
            <a:ext cx="9027195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800" b="0" cap="all" baseline="0">
                <a:latin typeface="+mj-lt"/>
                <a:ea typeface="Roboto" pitchFamily="2" charset="0"/>
              </a:defRPr>
            </a:lvl1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1C52B8C9-46A1-485A-8510-65F5E56B59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2537" y="2322965"/>
            <a:ext cx="8149195" cy="646331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accent6">
                    <a:lumMod val="75000"/>
                  </a:schemeClr>
                </a:solidFill>
                <a:latin typeface="+mn-lt"/>
                <a:ea typeface="Roboto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BB8E9E5-1936-470D-8490-BDA7FDBE08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254" y="1857924"/>
            <a:ext cx="3077275" cy="1192634"/>
          </a:xfrm>
          <a:prstGeom prst="rect">
            <a:avLst/>
          </a:prstGeom>
        </p:spPr>
        <p:txBody>
          <a:bodyPr>
            <a:sp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accent5"/>
                </a:solidFill>
                <a:latin typeface="Roboto" pitchFamily="2" charset="0"/>
                <a:ea typeface="Roboto" pitchFamily="2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accent6"/>
                </a:solidFill>
                <a:latin typeface="Roboto" pitchFamily="2" charset="0"/>
                <a:ea typeface="Roboto" pitchFamily="2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accent6"/>
                </a:solidFill>
                <a:latin typeface="Roboto" pitchFamily="2" charset="0"/>
                <a:ea typeface="Roboto" pitchFamily="2" charset="0"/>
              </a:defRPr>
            </a:lvl4pPr>
          </a:lstStyle>
          <a:p>
            <a:pPr lvl="0"/>
            <a:r>
              <a:rPr lang="en-US"/>
              <a:t>Information 1</a:t>
            </a:r>
          </a:p>
          <a:p>
            <a:pPr lvl="1"/>
            <a:r>
              <a:rPr lang="en-US"/>
              <a:t>Information 2</a:t>
            </a:r>
          </a:p>
          <a:p>
            <a:pPr lvl="2"/>
            <a:r>
              <a:rPr lang="en-US"/>
              <a:t>Information 3</a:t>
            </a:r>
          </a:p>
          <a:p>
            <a:pPr lvl="3"/>
            <a:r>
              <a:rPr lang="en-US"/>
              <a:t>Information 4</a:t>
            </a:r>
          </a:p>
        </p:txBody>
      </p:sp>
      <p:sp>
        <p:nvSpPr>
          <p:cNvPr id="19" name="Content Placeholder 16">
            <a:extLst>
              <a:ext uri="{FF2B5EF4-FFF2-40B4-BE49-F238E27FC236}">
                <a16:creationId xmlns:a16="http://schemas.microsoft.com/office/drawing/2014/main" id="{C4B2C003-62D4-4F08-9E58-8B746CB87AF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792537" y="5263319"/>
            <a:ext cx="8149195" cy="1057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Add content</a:t>
            </a:r>
          </a:p>
        </p:txBody>
      </p:sp>
      <p:sp>
        <p:nvSpPr>
          <p:cNvPr id="20" name="Content Placeholder 16">
            <a:extLst>
              <a:ext uri="{FF2B5EF4-FFF2-40B4-BE49-F238E27FC236}">
                <a16:creationId xmlns:a16="http://schemas.microsoft.com/office/drawing/2014/main" id="{4E71B012-EB57-468B-A685-9CDCE83406B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524554" y="331838"/>
            <a:ext cx="2417192" cy="10078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Logo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A58478-52D2-4D90-A918-BC91D9655405}"/>
              </a:ext>
            </a:extLst>
          </p:cNvPr>
          <p:cNvCxnSpPr/>
          <p:nvPr userDrawn="1"/>
        </p:nvCxnSpPr>
        <p:spPr>
          <a:xfrm>
            <a:off x="3572142" y="1636976"/>
            <a:ext cx="0" cy="491668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3CFE20D-9836-40F9-B82F-EC36607B69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2537" y="1857924"/>
            <a:ext cx="8149191" cy="40798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200" cap="small" baseline="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1pPr>
            <a:lvl2pPr marL="4572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2pPr>
            <a:lvl3pPr marL="9144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3pPr>
            <a:lvl4pPr marL="13716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4pPr>
            <a:lvl5pPr marL="18288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5pPr>
          </a:lstStyle>
          <a:p>
            <a:pPr lvl="0"/>
            <a:r>
              <a:rPr lang="en-US" dirty="0"/>
              <a:t>Header 2</a:t>
            </a:r>
          </a:p>
        </p:txBody>
      </p:sp>
    </p:spTree>
    <p:extLst>
      <p:ext uri="{BB962C8B-B14F-4D97-AF65-F5344CB8AC3E}">
        <p14:creationId xmlns:p14="http://schemas.microsoft.com/office/powerpoint/2010/main" val="195438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830B04-97DA-4DDA-BA43-20080033BC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8"/>
            <a:ext cx="12191999" cy="68607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8D13F5-D221-4823-81F7-ECB0BF9616F8}"/>
              </a:ext>
            </a:extLst>
          </p:cNvPr>
          <p:cNvSpPr txBox="1"/>
          <p:nvPr userDrawn="1"/>
        </p:nvSpPr>
        <p:spPr>
          <a:xfrm>
            <a:off x="0" y="6654773"/>
            <a:ext cx="346921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accent5"/>
                </a:solidFill>
              </a:rPr>
              <a:t>© 2019 - BIS / Business Imaging Systems, Inc. - Edmond, Oklahoma, U.S.A. All rights reserved.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20A19C70-DB0F-4748-B57C-CD7C2ED20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254" y="331838"/>
            <a:ext cx="9027195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800" b="0" cap="all" baseline="0">
                <a:latin typeface="+mj-lt"/>
                <a:ea typeface="Roboto" pitchFamily="2" charset="0"/>
              </a:defRPr>
            </a:lvl1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733B2CD-3E2B-40C9-8F3D-9D75F0D51B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2537" y="2322965"/>
            <a:ext cx="8149195" cy="646331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accent6">
                    <a:lumMod val="75000"/>
                  </a:schemeClr>
                </a:solidFill>
                <a:latin typeface="+mn-lt"/>
                <a:ea typeface="Roboto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C9433156-BA3E-4512-92C7-A467AF6F28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254" y="1857924"/>
            <a:ext cx="3077275" cy="1192634"/>
          </a:xfrm>
          <a:prstGeom prst="rect">
            <a:avLst/>
          </a:prstGeom>
        </p:spPr>
        <p:txBody>
          <a:bodyPr>
            <a:sp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accent5"/>
                </a:solidFill>
                <a:latin typeface="Roboto" pitchFamily="2" charset="0"/>
                <a:ea typeface="Roboto" pitchFamily="2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accent6"/>
                </a:solidFill>
                <a:latin typeface="Roboto" pitchFamily="2" charset="0"/>
                <a:ea typeface="Roboto" pitchFamily="2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accent6"/>
                </a:solidFill>
                <a:latin typeface="Roboto" pitchFamily="2" charset="0"/>
                <a:ea typeface="Roboto" pitchFamily="2" charset="0"/>
              </a:defRPr>
            </a:lvl4pPr>
          </a:lstStyle>
          <a:p>
            <a:pPr lvl="0"/>
            <a:r>
              <a:rPr lang="en-US"/>
              <a:t>Information 1</a:t>
            </a:r>
          </a:p>
          <a:p>
            <a:pPr lvl="1"/>
            <a:r>
              <a:rPr lang="en-US"/>
              <a:t>Information 2</a:t>
            </a:r>
          </a:p>
          <a:p>
            <a:pPr lvl="2"/>
            <a:r>
              <a:rPr lang="en-US"/>
              <a:t>Information 3</a:t>
            </a:r>
          </a:p>
          <a:p>
            <a:pPr lvl="3"/>
            <a:r>
              <a:rPr lang="en-US"/>
              <a:t>Information 4</a:t>
            </a:r>
          </a:p>
        </p:txBody>
      </p:sp>
      <p:sp>
        <p:nvSpPr>
          <p:cNvPr id="19" name="Content Placeholder 16">
            <a:extLst>
              <a:ext uri="{FF2B5EF4-FFF2-40B4-BE49-F238E27FC236}">
                <a16:creationId xmlns:a16="http://schemas.microsoft.com/office/drawing/2014/main" id="{048B87C0-8099-4F5F-A910-B2F32575CF5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792537" y="5263319"/>
            <a:ext cx="8149195" cy="1057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Add content</a:t>
            </a:r>
          </a:p>
        </p:txBody>
      </p:sp>
      <p:sp>
        <p:nvSpPr>
          <p:cNvPr id="20" name="Content Placeholder 16">
            <a:extLst>
              <a:ext uri="{FF2B5EF4-FFF2-40B4-BE49-F238E27FC236}">
                <a16:creationId xmlns:a16="http://schemas.microsoft.com/office/drawing/2014/main" id="{AF4D12D1-CCD5-41E8-84F1-CBC290B48E7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524554" y="331838"/>
            <a:ext cx="2417192" cy="10078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Logo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10AD86B-3A44-4AD2-89A1-91B435AF6E20}"/>
              </a:ext>
            </a:extLst>
          </p:cNvPr>
          <p:cNvCxnSpPr/>
          <p:nvPr userDrawn="1"/>
        </p:nvCxnSpPr>
        <p:spPr>
          <a:xfrm>
            <a:off x="3572142" y="1636976"/>
            <a:ext cx="0" cy="491668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E3E152C-1013-44EA-97E6-94AFD294C7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2537" y="1857924"/>
            <a:ext cx="8149191" cy="40798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200" cap="small" baseline="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1pPr>
            <a:lvl2pPr marL="4572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2pPr>
            <a:lvl3pPr marL="9144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3pPr>
            <a:lvl4pPr marL="13716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4pPr>
            <a:lvl5pPr marL="18288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5pPr>
          </a:lstStyle>
          <a:p>
            <a:pPr lvl="0"/>
            <a:r>
              <a:rPr lang="en-US" dirty="0"/>
              <a:t>Header 2</a:t>
            </a:r>
          </a:p>
        </p:txBody>
      </p:sp>
    </p:spTree>
    <p:extLst>
      <p:ext uri="{BB962C8B-B14F-4D97-AF65-F5344CB8AC3E}">
        <p14:creationId xmlns:p14="http://schemas.microsoft.com/office/powerpoint/2010/main" val="242607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7AF6F6-5934-412E-A66D-8608833FF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" y="3172"/>
            <a:ext cx="12183186" cy="68530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6D53AC4-6730-420B-9C0C-FA628E115945}"/>
              </a:ext>
            </a:extLst>
          </p:cNvPr>
          <p:cNvSpPr txBox="1"/>
          <p:nvPr userDrawn="1"/>
        </p:nvSpPr>
        <p:spPr>
          <a:xfrm>
            <a:off x="0" y="6654773"/>
            <a:ext cx="346921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accent5"/>
                </a:solidFill>
              </a:rPr>
              <a:t>© 2019 - BIS / Business Imaging Systems, Inc. - Edmond, Oklahoma, U.S.A. All rights reserved.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A1BA413B-05D6-4790-BAA3-04992BF234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254" y="331838"/>
            <a:ext cx="9027195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800" b="0" cap="all" baseline="0">
                <a:latin typeface="+mj-lt"/>
                <a:ea typeface="Roboto" pitchFamily="2" charset="0"/>
              </a:defRPr>
            </a:lvl1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1458B574-47F4-4054-8C37-35F8B2BB7B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2537" y="2322965"/>
            <a:ext cx="8149195" cy="646331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accent6">
                    <a:lumMod val="75000"/>
                  </a:schemeClr>
                </a:solidFill>
                <a:latin typeface="+mn-lt"/>
                <a:ea typeface="Roboto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CA3A0A8F-702C-4CCA-AA95-9214C9DB42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254" y="1857924"/>
            <a:ext cx="3077275" cy="1192634"/>
          </a:xfrm>
          <a:prstGeom prst="rect">
            <a:avLst/>
          </a:prstGeom>
        </p:spPr>
        <p:txBody>
          <a:bodyPr>
            <a:sp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accent5"/>
                </a:solidFill>
                <a:latin typeface="Roboto" pitchFamily="2" charset="0"/>
                <a:ea typeface="Roboto" pitchFamily="2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accent6"/>
                </a:solidFill>
                <a:latin typeface="Roboto" pitchFamily="2" charset="0"/>
                <a:ea typeface="Roboto" pitchFamily="2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accent6"/>
                </a:solidFill>
                <a:latin typeface="Roboto" pitchFamily="2" charset="0"/>
                <a:ea typeface="Roboto" pitchFamily="2" charset="0"/>
              </a:defRPr>
            </a:lvl4pPr>
          </a:lstStyle>
          <a:p>
            <a:pPr lvl="0"/>
            <a:r>
              <a:rPr lang="en-US"/>
              <a:t>Information 1</a:t>
            </a:r>
          </a:p>
          <a:p>
            <a:pPr lvl="1"/>
            <a:r>
              <a:rPr lang="en-US"/>
              <a:t>Information 2</a:t>
            </a:r>
          </a:p>
          <a:p>
            <a:pPr lvl="2"/>
            <a:r>
              <a:rPr lang="en-US"/>
              <a:t>Information 3</a:t>
            </a:r>
          </a:p>
          <a:p>
            <a:pPr lvl="3"/>
            <a:r>
              <a:rPr lang="en-US"/>
              <a:t>Information 4</a:t>
            </a:r>
          </a:p>
        </p:txBody>
      </p:sp>
      <p:sp>
        <p:nvSpPr>
          <p:cNvPr id="19" name="Content Placeholder 16">
            <a:extLst>
              <a:ext uri="{FF2B5EF4-FFF2-40B4-BE49-F238E27FC236}">
                <a16:creationId xmlns:a16="http://schemas.microsoft.com/office/drawing/2014/main" id="{C91026F1-4252-46E7-BC9D-390A48D3960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792537" y="5263319"/>
            <a:ext cx="8149195" cy="1057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Add content</a:t>
            </a:r>
          </a:p>
        </p:txBody>
      </p:sp>
      <p:sp>
        <p:nvSpPr>
          <p:cNvPr id="20" name="Content Placeholder 16">
            <a:extLst>
              <a:ext uri="{FF2B5EF4-FFF2-40B4-BE49-F238E27FC236}">
                <a16:creationId xmlns:a16="http://schemas.microsoft.com/office/drawing/2014/main" id="{3424BF3E-9C24-42F5-A1E1-1CF76400286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524554" y="331838"/>
            <a:ext cx="2417192" cy="10078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Logo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726D7DA-8882-4597-81D4-839DCA3BAF39}"/>
              </a:ext>
            </a:extLst>
          </p:cNvPr>
          <p:cNvCxnSpPr/>
          <p:nvPr userDrawn="1"/>
        </p:nvCxnSpPr>
        <p:spPr>
          <a:xfrm>
            <a:off x="3572142" y="1636976"/>
            <a:ext cx="0" cy="491668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BA15731-D187-426C-B56F-3F37E0BF5C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2537" y="1857924"/>
            <a:ext cx="8149191" cy="40798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200" cap="small" baseline="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1pPr>
            <a:lvl2pPr marL="4572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2pPr>
            <a:lvl3pPr marL="9144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3pPr>
            <a:lvl4pPr marL="13716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4pPr>
            <a:lvl5pPr marL="1828800" indent="0">
              <a:buNone/>
              <a:defRPr sz="1800">
                <a:solidFill>
                  <a:schemeClr val="accent5"/>
                </a:solidFill>
                <a:latin typeface="Roboto Bk" pitchFamily="2" charset="0"/>
                <a:ea typeface="Roboto Bk" pitchFamily="2" charset="0"/>
              </a:defRPr>
            </a:lvl5pPr>
          </a:lstStyle>
          <a:p>
            <a:pPr lvl="0"/>
            <a:r>
              <a:rPr lang="en-US" dirty="0"/>
              <a:t>Header 2</a:t>
            </a:r>
          </a:p>
        </p:txBody>
      </p:sp>
    </p:spTree>
    <p:extLst>
      <p:ext uri="{BB962C8B-B14F-4D97-AF65-F5344CB8AC3E}">
        <p14:creationId xmlns:p14="http://schemas.microsoft.com/office/powerpoint/2010/main" val="325452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58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9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616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  <p:sldLayoutId id="2147484189" r:id="rId12"/>
    <p:sldLayoutId id="214748419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D5C763-B92C-47F3-AE91-A45BF7014102}"/>
              </a:ext>
            </a:extLst>
          </p:cNvPr>
          <p:cNvSpPr txBox="1"/>
          <p:nvPr userDrawn="1"/>
        </p:nvSpPr>
        <p:spPr>
          <a:xfrm>
            <a:off x="0" y="6646127"/>
            <a:ext cx="390292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accent5"/>
                </a:solidFill>
              </a:rPr>
              <a:t>© 2019 - BIS / Business Imaging Systems, Inc. - Edmond, Oklahoma, U.S.A.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1297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419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1FA1C0-6EF0-43D6-ABB5-AA3F377FC03A}"/>
              </a:ext>
            </a:extLst>
          </p:cNvPr>
          <p:cNvSpPr txBox="1"/>
          <p:nvPr userDrawn="1"/>
        </p:nvSpPr>
        <p:spPr>
          <a:xfrm>
            <a:off x="0" y="6646127"/>
            <a:ext cx="390292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accent5"/>
                </a:solidFill>
              </a:rPr>
              <a:t>© 2019 - BIS / Business Imaging Systems, Inc. - Edmond, Oklahoma, U.S.A.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2475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 up of a logo&#10;&#10;Description automatically generated">
            <a:extLst>
              <a:ext uri="{FF2B5EF4-FFF2-40B4-BE49-F238E27FC236}">
                <a16:creationId xmlns:a16="http://schemas.microsoft.com/office/drawing/2014/main" id="{CE3F5357-24F6-4A22-9489-B788C0B11F3A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100" y="2953972"/>
            <a:ext cx="2516188" cy="753205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C7FA4-7EBF-4577-BF3D-D53A3CDB0AB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819687" y="3991758"/>
            <a:ext cx="5751040" cy="867930"/>
          </a:xfrm>
        </p:spPr>
        <p:txBody>
          <a:bodyPr/>
          <a:lstStyle/>
          <a:p>
            <a:r>
              <a:rPr lang="en-US" dirty="0"/>
              <a:t>Grooper 2.8 Feature 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C135DD-DD0F-4FAF-A746-058DDDE40EF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0D87F6-3863-438F-BF79-1DB6727CC52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95999" y="5778278"/>
            <a:ext cx="5474728" cy="535531"/>
          </a:xfrm>
        </p:spPr>
        <p:txBody>
          <a:bodyPr/>
          <a:lstStyle/>
          <a:p>
            <a:r>
              <a:rPr lang="en-US" dirty="0"/>
              <a:t>In this discussion we’ll take a look at and discuss features in the upcoming 2.8 release of Grooper.</a:t>
            </a:r>
          </a:p>
        </p:txBody>
      </p:sp>
    </p:spTree>
    <p:extLst>
      <p:ext uri="{BB962C8B-B14F-4D97-AF65-F5344CB8AC3E}">
        <p14:creationId xmlns:p14="http://schemas.microsoft.com/office/powerpoint/2010/main" val="1090535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 up of a logo&#10;&#10;Description automatically generated">
            <a:extLst>
              <a:ext uri="{FF2B5EF4-FFF2-40B4-BE49-F238E27FC236}">
                <a16:creationId xmlns:a16="http://schemas.microsoft.com/office/drawing/2014/main" id="{CE3F5357-24F6-4A22-9489-B788C0B11F3A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100" y="2953972"/>
            <a:ext cx="2516188" cy="753205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C7FA4-7EBF-4577-BF3D-D53A3CDB0AB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574323" y="3991758"/>
            <a:ext cx="5996404" cy="867930"/>
          </a:xfrm>
        </p:spPr>
        <p:txBody>
          <a:bodyPr/>
          <a:lstStyle/>
          <a:p>
            <a:r>
              <a:rPr lang="en-US" dirty="0"/>
              <a:t>New Features: Development</a:t>
            </a:r>
          </a:p>
        </p:txBody>
      </p:sp>
    </p:spTree>
    <p:extLst>
      <p:ext uri="{BB962C8B-B14F-4D97-AF65-F5344CB8AC3E}">
        <p14:creationId xmlns:p14="http://schemas.microsoft.com/office/powerpoint/2010/main" val="4260525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8419D5-1353-407A-8F74-FB158A378F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Improved Visual Studio Integration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4BE93F-1879-4D6F-B6C6-D7D2B377B0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254" y="1671490"/>
            <a:ext cx="3091152" cy="3239348"/>
          </a:xfrm>
        </p:spPr>
        <p:txBody>
          <a:bodyPr/>
          <a:lstStyle/>
          <a:p>
            <a:r>
              <a:rPr lang="en-US" dirty="0"/>
              <a:t>Visual studio integration has been completely redone</a:t>
            </a:r>
          </a:p>
          <a:p>
            <a:r>
              <a:rPr lang="en-US" dirty="0"/>
              <a:t>VSTA is no longer needed</a:t>
            </a:r>
          </a:p>
          <a:p>
            <a:pPr lvl="1"/>
            <a:r>
              <a:rPr lang="en-US" dirty="0"/>
              <a:t>Integration works with any version of Visual Studio from 2012 on</a:t>
            </a:r>
          </a:p>
          <a:p>
            <a:pPr lvl="1"/>
            <a:r>
              <a:rPr lang="en-US" dirty="0"/>
              <a:t>C# is now supported</a:t>
            </a:r>
          </a:p>
          <a:p>
            <a:r>
              <a:rPr lang="en-US" dirty="0"/>
              <a:t>VSI also includes templates for common custom objects and activities.</a:t>
            </a:r>
          </a:p>
          <a:p>
            <a:r>
              <a:rPr lang="en-US" dirty="0"/>
              <a:t>New scripting tutorials on Grooper </a:t>
            </a:r>
            <a:r>
              <a:rPr lang="en-US" dirty="0" err="1"/>
              <a:t>xChange</a:t>
            </a:r>
            <a:endParaRPr lang="en-US" dirty="0"/>
          </a:p>
        </p:txBody>
      </p:sp>
      <p:pic>
        <p:nvPicPr>
          <p:cNvPr id="15" name="Content Placeholder 14" descr="A close up of a logo&#10;&#10;Description automatically generated">
            <a:extLst>
              <a:ext uri="{FF2B5EF4-FFF2-40B4-BE49-F238E27FC236}">
                <a16:creationId xmlns:a16="http://schemas.microsoft.com/office/drawing/2014/main" id="{063F90F3-91C1-4AC8-BF34-1AEC3BF10088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10269"/>
            <a:ext cx="2416175" cy="723267"/>
          </a:xfrm>
        </p:spPr>
      </p:pic>
      <p:pic>
        <p:nvPicPr>
          <p:cNvPr id="11" name="Picture 5" descr="http://grooper-wiki.bis.com/xwiki/wiki/grooperdevwiki/downloadrev/What%27s%20new%20in%202_73/Visual%20Studio%20Integration%20%282.73%29/WebHome/1552085243265-526.png?rev=1.1">
            <a:extLst>
              <a:ext uri="{FF2B5EF4-FFF2-40B4-BE49-F238E27FC236}">
                <a16:creationId xmlns:a16="http://schemas.microsoft.com/office/drawing/2014/main" id="{59F8B564-27DD-4712-A6D3-413D0D57A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0" y="1671489"/>
            <a:ext cx="7029841" cy="4862803"/>
          </a:xfrm>
          <a:prstGeom prst="rect">
            <a:avLst/>
          </a:prstGeom>
          <a:ln w="127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806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8419D5-1353-407A-8F74-FB158A378F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Improved Diagnostic Generation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4BE93F-1879-4D6F-B6C6-D7D2B377B0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12" y="1671490"/>
            <a:ext cx="3418318" cy="2139047"/>
          </a:xfrm>
        </p:spPr>
        <p:txBody>
          <a:bodyPr/>
          <a:lstStyle/>
          <a:p>
            <a:r>
              <a:rPr lang="en-US" dirty="0"/>
              <a:t>Expanded diagnostic information when configuring IP profiles and IP steps.</a:t>
            </a:r>
          </a:p>
          <a:p>
            <a:r>
              <a:rPr lang="en-US" dirty="0"/>
              <a:t>Easier to see intermediate and diagnostic images, and execution logs</a:t>
            </a:r>
          </a:p>
          <a:p>
            <a:r>
              <a:rPr lang="en-US" dirty="0"/>
              <a:t>Easier to tune IP to specific applications and document sets.</a:t>
            </a:r>
          </a:p>
        </p:txBody>
      </p:sp>
      <p:pic>
        <p:nvPicPr>
          <p:cNvPr id="15" name="Content Placeholder 14" descr="A close up of a logo&#10;&#10;Description automatically generated">
            <a:extLst>
              <a:ext uri="{FF2B5EF4-FFF2-40B4-BE49-F238E27FC236}">
                <a16:creationId xmlns:a16="http://schemas.microsoft.com/office/drawing/2014/main" id="{063F90F3-91C1-4AC8-BF34-1AEC3BF10088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10269"/>
            <a:ext cx="2416175" cy="723267"/>
          </a:xfrm>
        </p:spPr>
      </p:pic>
      <p:pic>
        <p:nvPicPr>
          <p:cNvPr id="12" name="Content Placeholder 1">
            <a:extLst>
              <a:ext uri="{FF2B5EF4-FFF2-40B4-BE49-F238E27FC236}">
                <a16:creationId xmlns:a16="http://schemas.microsoft.com/office/drawing/2014/main" id="{00DD1C2B-2FB8-4C2A-AAC3-C421E8392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516" y="1953501"/>
            <a:ext cx="8032607" cy="4190925"/>
          </a:xfrm>
          <a:prstGeom prst="rect">
            <a:avLst/>
          </a:prstGeom>
          <a:ln w="127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3959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 up of a logo&#10;&#10;Description automatically generated">
            <a:extLst>
              <a:ext uri="{FF2B5EF4-FFF2-40B4-BE49-F238E27FC236}">
                <a16:creationId xmlns:a16="http://schemas.microsoft.com/office/drawing/2014/main" id="{CE3F5357-24F6-4A22-9489-B788C0B11F3A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100" y="2953972"/>
            <a:ext cx="2516188" cy="753205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C7FA4-7EBF-4577-BF3D-D53A3CDB0AB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741377" y="3991758"/>
            <a:ext cx="5829350" cy="867930"/>
          </a:xfrm>
        </p:spPr>
        <p:txBody>
          <a:bodyPr/>
          <a:lstStyle/>
          <a:p>
            <a:r>
              <a:rPr lang="en-US" dirty="0"/>
              <a:t>New Features: Formats and Media</a:t>
            </a:r>
          </a:p>
        </p:txBody>
      </p:sp>
    </p:spTree>
    <p:extLst>
      <p:ext uri="{BB962C8B-B14F-4D97-AF65-F5344CB8AC3E}">
        <p14:creationId xmlns:p14="http://schemas.microsoft.com/office/powerpoint/2010/main" val="1788578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8419D5-1353-407A-8F74-FB158A378F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End-to-End microform Processing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4BE93F-1879-4D6F-B6C6-D7D2B377B0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12" y="1671490"/>
            <a:ext cx="3418318" cy="4378122"/>
          </a:xfrm>
        </p:spPr>
        <p:txBody>
          <a:bodyPr/>
          <a:lstStyle/>
          <a:p>
            <a:r>
              <a:rPr lang="en-US" sz="1400" dirty="0"/>
              <a:t>Processing occurs in a number of steps:</a:t>
            </a:r>
          </a:p>
          <a:p>
            <a:pPr lvl="1"/>
            <a:r>
              <a:rPr lang="en-US" sz="1400" dirty="0"/>
              <a:t>Scanner output is imported</a:t>
            </a:r>
          </a:p>
          <a:p>
            <a:pPr lvl="1"/>
            <a:r>
              <a:rPr lang="en-US" sz="1400" dirty="0"/>
              <a:t>Scanner output is organized into folders by card, for which a preview image is generated</a:t>
            </a:r>
          </a:p>
          <a:p>
            <a:pPr lvl="1"/>
            <a:r>
              <a:rPr lang="en-US" sz="1400" dirty="0"/>
              <a:t>Individual frames on the card are detected, with the option for review an manual correction</a:t>
            </a:r>
          </a:p>
          <a:p>
            <a:pPr lvl="1"/>
            <a:r>
              <a:rPr lang="en-US" sz="1400" dirty="0"/>
              <a:t>Frames are clipped, generating one image per document on the fiche card</a:t>
            </a:r>
          </a:p>
          <a:p>
            <a:pPr lvl="1"/>
            <a:r>
              <a:rPr lang="en-US" sz="1400" dirty="0"/>
              <a:t>Film-specific IP commands (extract image, scratch removal) and other IP commands (stretch contrast) are run, preparing documents for classification, extraction, etc.</a:t>
            </a:r>
          </a:p>
        </p:txBody>
      </p:sp>
      <p:pic>
        <p:nvPicPr>
          <p:cNvPr id="15" name="Content Placeholder 14" descr="A close up of a logo&#10;&#10;Description automatically generated">
            <a:extLst>
              <a:ext uri="{FF2B5EF4-FFF2-40B4-BE49-F238E27FC236}">
                <a16:creationId xmlns:a16="http://schemas.microsoft.com/office/drawing/2014/main" id="{063F90F3-91C1-4AC8-BF34-1AEC3BF10088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10269"/>
            <a:ext cx="2416175" cy="723267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4F6B9D-81F6-49D9-835D-0497FB0A68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92537" y="1265074"/>
            <a:ext cx="8149195" cy="369332"/>
          </a:xfrm>
        </p:spPr>
        <p:txBody>
          <a:bodyPr/>
          <a:lstStyle/>
          <a:p>
            <a:pPr algn="ctr"/>
            <a:r>
              <a:rPr lang="en-US" dirty="0"/>
              <a:t>Grooper now has the ability to process the output from microform scanners</a:t>
            </a:r>
          </a:p>
        </p:txBody>
      </p:sp>
      <p:pic>
        <p:nvPicPr>
          <p:cNvPr id="11" name="Picture 2" descr="http://grooper-wiki.bis.com/xwiki/wiki/grooperdevwiki/downloadrev/What%27s%20new%20in%202_73/Microfiche%20processing%20%282.73%29/WebHome/sample%20fiche%20process.png?rev=1.1&amp;width=490&amp;height=290">
            <a:extLst>
              <a:ext uri="{FF2B5EF4-FFF2-40B4-BE49-F238E27FC236}">
                <a16:creationId xmlns:a16="http://schemas.microsoft.com/office/drawing/2014/main" id="{F0160991-93F7-4B21-9397-334C6AED8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33" y="2571957"/>
            <a:ext cx="5315485" cy="3145899"/>
          </a:xfrm>
          <a:prstGeom prst="rect">
            <a:avLst/>
          </a:prstGeom>
          <a:ln w="127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107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 up of a logo&#10;&#10;Description automatically generated">
            <a:extLst>
              <a:ext uri="{FF2B5EF4-FFF2-40B4-BE49-F238E27FC236}">
                <a16:creationId xmlns:a16="http://schemas.microsoft.com/office/drawing/2014/main" id="{CE3F5357-24F6-4A22-9489-B788C0B11F3A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100" y="2953972"/>
            <a:ext cx="2516188" cy="753205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C7FA4-7EBF-4577-BF3D-D53A3CDB0AB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86300" y="3991758"/>
            <a:ext cx="6884427" cy="867930"/>
          </a:xfrm>
        </p:spPr>
        <p:txBody>
          <a:bodyPr/>
          <a:lstStyle/>
          <a:p>
            <a:r>
              <a:rPr lang="en-US" dirty="0"/>
              <a:t>New Features: image processing</a:t>
            </a:r>
          </a:p>
        </p:txBody>
      </p:sp>
    </p:spTree>
    <p:extLst>
      <p:ext uri="{BB962C8B-B14F-4D97-AF65-F5344CB8AC3E}">
        <p14:creationId xmlns:p14="http://schemas.microsoft.com/office/powerpoint/2010/main" val="845049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8419D5-1353-407A-8F74-FB158A378F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New IP Commands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4BE93F-1879-4D6F-B6C6-D7D2B377B0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12" y="1671490"/>
            <a:ext cx="3418318" cy="3408625"/>
          </a:xfrm>
        </p:spPr>
        <p:txBody>
          <a:bodyPr/>
          <a:lstStyle/>
          <a:p>
            <a:r>
              <a:rPr lang="en-US" dirty="0"/>
              <a:t>Shade removal (removes halftone images, such as shaded headers, from a document)</a:t>
            </a:r>
          </a:p>
          <a:p>
            <a:r>
              <a:rPr lang="en-US" dirty="0"/>
              <a:t>Shape removal (similar to shape detection, but with the ability to remove the shape)</a:t>
            </a:r>
          </a:p>
          <a:p>
            <a:r>
              <a:rPr lang="en-US" dirty="0"/>
              <a:t>Scratch removal (designed to remove scratches on film-based media)</a:t>
            </a:r>
          </a:p>
          <a:p>
            <a:r>
              <a:rPr lang="en-US" dirty="0"/>
              <a:t>Extract page (extract document from carrier image – like banking apps do with images of checks)</a:t>
            </a:r>
          </a:p>
        </p:txBody>
      </p:sp>
      <p:pic>
        <p:nvPicPr>
          <p:cNvPr id="15" name="Content Placeholder 14" descr="A close up of a logo&#10;&#10;Description automatically generated">
            <a:extLst>
              <a:ext uri="{FF2B5EF4-FFF2-40B4-BE49-F238E27FC236}">
                <a16:creationId xmlns:a16="http://schemas.microsoft.com/office/drawing/2014/main" id="{063F90F3-91C1-4AC8-BF34-1AEC3BF10088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10269"/>
            <a:ext cx="2416175" cy="723267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4F6B9D-81F6-49D9-835D-0497FB0A68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92537" y="1265074"/>
            <a:ext cx="8149195" cy="369332"/>
          </a:xfrm>
        </p:spPr>
        <p:txBody>
          <a:bodyPr/>
          <a:lstStyle/>
          <a:p>
            <a:pPr algn="ctr"/>
            <a:r>
              <a:rPr lang="en-US" dirty="0"/>
              <a:t>Grooper 2.8 adds four new image processing commands.</a:t>
            </a:r>
          </a:p>
        </p:txBody>
      </p:sp>
      <p:pic>
        <p:nvPicPr>
          <p:cNvPr id="11" name="Content Placeholder 1">
            <a:extLst>
              <a:ext uri="{FF2B5EF4-FFF2-40B4-BE49-F238E27FC236}">
                <a16:creationId xmlns:a16="http://schemas.microsoft.com/office/drawing/2014/main" id="{BD6F9AD9-363C-4117-8B59-C4F69F5C8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594" y="1671490"/>
            <a:ext cx="4482620" cy="485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59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482B51-7286-4A05-B4D5-17DDD6AA0F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45768" y="3121247"/>
            <a:ext cx="5270104" cy="433965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15" name="Content Placeholder 14" descr="A close up of a logo&#10;&#10;Description automatically generated">
            <a:extLst>
              <a:ext uri="{FF2B5EF4-FFF2-40B4-BE49-F238E27FC236}">
                <a16:creationId xmlns:a16="http://schemas.microsoft.com/office/drawing/2014/main" id="{AC7ADAB5-CDF8-42D4-9BCD-119B34BD2613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636700"/>
            <a:ext cx="2765425" cy="827812"/>
          </a:xfr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DF119FC-9690-4D9C-A912-8B0D80A3ADF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45767" y="3597942"/>
            <a:ext cx="5270103" cy="407987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B6FA06-4805-4BA3-80AF-FC2F61F0F3DA}"/>
              </a:ext>
            </a:extLst>
          </p:cNvPr>
          <p:cNvCxnSpPr>
            <a:cxnSpLocks/>
          </p:cNvCxnSpPr>
          <p:nvPr/>
        </p:nvCxnSpPr>
        <p:spPr>
          <a:xfrm>
            <a:off x="6545767" y="3580850"/>
            <a:ext cx="5270103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3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FCB51B2-A874-42E9-8517-DA0F5621A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90734" y="1328105"/>
            <a:ext cx="5125138" cy="433965"/>
          </a:xfrm>
        </p:spPr>
        <p:txBody>
          <a:bodyPr/>
          <a:lstStyle/>
          <a:p>
            <a:r>
              <a:rPr lang="en-US" dirty="0"/>
              <a:t>What’s new in 2.8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7A5EFA-BE76-4C68-868A-E8CB8D9AD4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90733" y="2486846"/>
            <a:ext cx="5125138" cy="4116512"/>
          </a:xfrm>
        </p:spPr>
        <p:txBody>
          <a:bodyPr/>
          <a:lstStyle/>
          <a:p>
            <a:r>
              <a:rPr lang="en-US" sz="1400" dirty="0"/>
              <a:t>New Recognize activity</a:t>
            </a:r>
          </a:p>
          <a:p>
            <a:r>
              <a:rPr lang="en-US" sz="1400" dirty="0"/>
              <a:t>Improvements to data integration capabilities, including:</a:t>
            </a:r>
          </a:p>
          <a:p>
            <a:pPr lvl="1"/>
            <a:r>
              <a:rPr lang="en-US" sz="1400" dirty="0"/>
              <a:t>Expression-based field mapping on export</a:t>
            </a:r>
          </a:p>
          <a:p>
            <a:pPr lvl="1"/>
            <a:r>
              <a:rPr lang="en-US" sz="1400" dirty="0"/>
              <a:t>Expanded database lookup abilities</a:t>
            </a:r>
          </a:p>
          <a:p>
            <a:pPr lvl="1"/>
            <a:r>
              <a:rPr lang="en-US" sz="1400" dirty="0"/>
              <a:t>New PDF Generation abilities</a:t>
            </a:r>
          </a:p>
          <a:p>
            <a:r>
              <a:rPr lang="en-US" sz="1400" dirty="0"/>
              <a:t>Improvements to extraction capabilities, including</a:t>
            </a:r>
          </a:p>
          <a:p>
            <a:pPr lvl="1"/>
            <a:r>
              <a:rPr lang="en-US" sz="1400" dirty="0"/>
              <a:t>New field extraction methods</a:t>
            </a:r>
          </a:p>
          <a:p>
            <a:pPr lvl="1"/>
            <a:r>
              <a:rPr lang="en-US" sz="1400" dirty="0"/>
              <a:t>Improved OMR</a:t>
            </a:r>
          </a:p>
          <a:p>
            <a:r>
              <a:rPr lang="en-US" sz="1400" dirty="0"/>
              <a:t>New and improved Visual Studio Integration</a:t>
            </a:r>
          </a:p>
          <a:p>
            <a:r>
              <a:rPr lang="en-US" sz="1400" dirty="0"/>
              <a:t>End-to-End Microform Processing</a:t>
            </a:r>
          </a:p>
          <a:p>
            <a:r>
              <a:rPr lang="en-US" sz="1400" dirty="0"/>
              <a:t>New IP commands:</a:t>
            </a:r>
          </a:p>
          <a:p>
            <a:pPr lvl="1"/>
            <a:r>
              <a:rPr lang="en-US" sz="1400" dirty="0"/>
              <a:t>Shade Removal</a:t>
            </a:r>
          </a:p>
          <a:p>
            <a:pPr lvl="1"/>
            <a:r>
              <a:rPr lang="en-US" sz="1400" dirty="0"/>
              <a:t>Shape Removal</a:t>
            </a:r>
          </a:p>
          <a:p>
            <a:pPr lvl="1"/>
            <a:r>
              <a:rPr lang="en-US" sz="1400" dirty="0"/>
              <a:t>Scratch Removal</a:t>
            </a:r>
          </a:p>
          <a:p>
            <a:pPr lvl="1"/>
            <a:r>
              <a:rPr lang="en-US" sz="1400" dirty="0"/>
              <a:t>Extract Page</a:t>
            </a:r>
          </a:p>
          <a:p>
            <a:r>
              <a:rPr lang="en-US" sz="1400" dirty="0"/>
              <a:t>Improved Diagnostic Generation</a:t>
            </a:r>
          </a:p>
        </p:txBody>
      </p:sp>
      <p:pic>
        <p:nvPicPr>
          <p:cNvPr id="16" name="Content Placeholder 15" descr="A close up of a logo&#10;&#10;Description automatically generated">
            <a:extLst>
              <a:ext uri="{FF2B5EF4-FFF2-40B4-BE49-F238E27FC236}">
                <a16:creationId xmlns:a16="http://schemas.microsoft.com/office/drawing/2014/main" id="{180456CA-47DD-4BCD-AA5A-E3B7C4C50E45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925" y="254642"/>
            <a:ext cx="2689225" cy="805002"/>
          </a:xfr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1C836B3-AB82-4B38-AF99-ABDCCE6F2D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90733" y="1810397"/>
            <a:ext cx="5125137" cy="407987"/>
          </a:xfrm>
        </p:spPr>
        <p:txBody>
          <a:bodyPr/>
          <a:lstStyle/>
          <a:p>
            <a:r>
              <a:rPr lang="en-US" dirty="0"/>
              <a:t>Upcoming Features and Functionality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6395192-B4F8-44F3-BCB6-5C7EEF20E425}"/>
              </a:ext>
            </a:extLst>
          </p:cNvPr>
          <p:cNvCxnSpPr/>
          <p:nvPr/>
        </p:nvCxnSpPr>
        <p:spPr>
          <a:xfrm>
            <a:off x="6690733" y="1786233"/>
            <a:ext cx="5125137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300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FCB51B2-A874-42E9-8517-DA0F5621A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90734" y="1328105"/>
            <a:ext cx="5125138" cy="433965"/>
          </a:xfrm>
        </p:spPr>
        <p:txBody>
          <a:bodyPr/>
          <a:lstStyle/>
          <a:p>
            <a:r>
              <a:rPr lang="en-US" dirty="0"/>
              <a:t>Why it matters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7A5EFA-BE76-4C68-868A-E8CB8D9AD4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90733" y="2486846"/>
            <a:ext cx="5125138" cy="3200876"/>
          </a:xfrm>
        </p:spPr>
        <p:txBody>
          <a:bodyPr/>
          <a:lstStyle/>
          <a:p>
            <a:r>
              <a:rPr lang="en-US" sz="2400" dirty="0"/>
              <a:t>Streamlined Grooper processes</a:t>
            </a:r>
          </a:p>
          <a:p>
            <a:r>
              <a:rPr lang="en-US" sz="2400" dirty="0"/>
              <a:t>More configurable and robust connections to data and content systems</a:t>
            </a:r>
          </a:p>
          <a:p>
            <a:r>
              <a:rPr lang="en-US" sz="2400" dirty="0"/>
              <a:t>Faster, easier Grooper architecting</a:t>
            </a:r>
          </a:p>
          <a:p>
            <a:r>
              <a:rPr lang="en-US" sz="2400" dirty="0"/>
              <a:t>More extensible than ever before</a:t>
            </a:r>
          </a:p>
          <a:p>
            <a:r>
              <a:rPr lang="en-US" sz="2400" dirty="0"/>
              <a:t>Supports a new family of physical formats</a:t>
            </a:r>
          </a:p>
        </p:txBody>
      </p:sp>
      <p:pic>
        <p:nvPicPr>
          <p:cNvPr id="16" name="Content Placeholder 15" descr="A close up of a logo&#10;&#10;Description automatically generated">
            <a:extLst>
              <a:ext uri="{FF2B5EF4-FFF2-40B4-BE49-F238E27FC236}">
                <a16:creationId xmlns:a16="http://schemas.microsoft.com/office/drawing/2014/main" id="{180456CA-47DD-4BCD-AA5A-E3B7C4C50E45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925" y="254642"/>
            <a:ext cx="2689225" cy="805002"/>
          </a:xfr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1C836B3-AB82-4B38-AF99-ABDCCE6F2D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90733" y="1810397"/>
            <a:ext cx="5125137" cy="407987"/>
          </a:xfrm>
        </p:spPr>
        <p:txBody>
          <a:bodyPr/>
          <a:lstStyle/>
          <a:p>
            <a:r>
              <a:rPr lang="en-US" dirty="0"/>
              <a:t>What these features do for you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6395192-B4F8-44F3-BCB6-5C7EEF20E425}"/>
              </a:ext>
            </a:extLst>
          </p:cNvPr>
          <p:cNvCxnSpPr/>
          <p:nvPr/>
        </p:nvCxnSpPr>
        <p:spPr>
          <a:xfrm>
            <a:off x="6690733" y="1786233"/>
            <a:ext cx="5125137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061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 up of a logo&#10;&#10;Description automatically generated">
            <a:extLst>
              <a:ext uri="{FF2B5EF4-FFF2-40B4-BE49-F238E27FC236}">
                <a16:creationId xmlns:a16="http://schemas.microsoft.com/office/drawing/2014/main" id="{CE3F5357-24F6-4A22-9489-B788C0B11F3A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100" y="2953972"/>
            <a:ext cx="2516188" cy="753205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C7FA4-7EBF-4577-BF3D-D53A3CDB0AB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819687" y="3991758"/>
            <a:ext cx="5751040" cy="867930"/>
          </a:xfrm>
        </p:spPr>
        <p:txBody>
          <a:bodyPr/>
          <a:lstStyle/>
          <a:p>
            <a:r>
              <a:rPr lang="en-US" dirty="0"/>
              <a:t>New Features: Extraction and integration </a:t>
            </a:r>
          </a:p>
        </p:txBody>
      </p:sp>
    </p:spTree>
    <p:extLst>
      <p:ext uri="{BB962C8B-B14F-4D97-AF65-F5344CB8AC3E}">
        <p14:creationId xmlns:p14="http://schemas.microsoft.com/office/powerpoint/2010/main" val="4126277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8419D5-1353-407A-8F74-FB158A378F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Recognize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3189C4-609A-4703-A1F7-4069AACE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92537" y="1265074"/>
            <a:ext cx="8149195" cy="369332"/>
          </a:xfrm>
        </p:spPr>
        <p:txBody>
          <a:bodyPr/>
          <a:lstStyle/>
          <a:p>
            <a:pPr algn="ctr"/>
            <a:r>
              <a:rPr lang="en-US" dirty="0"/>
              <a:t>Recognize is a new activity that replaces both OCR and PDF Text Extract.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4BE93F-1879-4D6F-B6C6-D7D2B377B0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254" y="1671490"/>
            <a:ext cx="3077275" cy="4185761"/>
          </a:xfrm>
        </p:spPr>
        <p:txBody>
          <a:bodyPr/>
          <a:lstStyle/>
          <a:p>
            <a:r>
              <a:rPr lang="en-US" dirty="0"/>
              <a:t>Recognize Functionality</a:t>
            </a:r>
          </a:p>
          <a:p>
            <a:pPr lvl="1"/>
            <a:r>
              <a:rPr lang="en-US" dirty="0"/>
              <a:t>Perform OCR on a page or on images embedded in a pdf</a:t>
            </a:r>
          </a:p>
          <a:p>
            <a:pPr lvl="1"/>
            <a:r>
              <a:rPr lang="en-US" dirty="0"/>
              <a:t>Extract only native PDF Text</a:t>
            </a:r>
          </a:p>
          <a:p>
            <a:pPr lvl="1"/>
            <a:r>
              <a:rPr lang="en-US" dirty="0"/>
              <a:t>Extract only layout data (lines, OMR box, barcode locations – these frequently contain a lot of information)</a:t>
            </a:r>
          </a:p>
          <a:p>
            <a:pPr lvl="1"/>
            <a:r>
              <a:rPr lang="en-US" dirty="0"/>
              <a:t>Perform any combination of the above at either the document or the page level</a:t>
            </a:r>
          </a:p>
        </p:txBody>
      </p:sp>
      <p:pic>
        <p:nvPicPr>
          <p:cNvPr id="15" name="Content Placeholder 14" descr="A close up of a logo&#10;&#10;Description automatically generated">
            <a:extLst>
              <a:ext uri="{FF2B5EF4-FFF2-40B4-BE49-F238E27FC236}">
                <a16:creationId xmlns:a16="http://schemas.microsoft.com/office/drawing/2014/main" id="{063F90F3-91C1-4AC8-BF34-1AEC3BF10088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10269"/>
            <a:ext cx="2416175" cy="723267"/>
          </a:xfrm>
        </p:spPr>
      </p:pic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9965750D-8773-42CD-A681-DADE645DF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574" y="1877960"/>
            <a:ext cx="7335248" cy="4648202"/>
          </a:xfrm>
          <a:prstGeom prst="rect">
            <a:avLst/>
          </a:prstGeom>
          <a:ln w="127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6150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8419D5-1353-407A-8F74-FB158A378F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Expression-Based Field Mapping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4BE93F-1879-4D6F-B6C6-D7D2B377B0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254" y="1671490"/>
            <a:ext cx="3077275" cy="3693319"/>
          </a:xfrm>
        </p:spPr>
        <p:txBody>
          <a:bodyPr/>
          <a:lstStyle/>
          <a:p>
            <a:r>
              <a:rPr lang="en-US" dirty="0"/>
              <a:t>Fields may now be mapped on export using expressions similar to calculate and validate expressions.</a:t>
            </a:r>
          </a:p>
          <a:p>
            <a:endParaRPr lang="en-US" dirty="0"/>
          </a:p>
          <a:p>
            <a:r>
              <a:rPr lang="en-US" dirty="0"/>
              <a:t>Expressions are optional and appear as a configurable property on direct mapping objects.</a:t>
            </a:r>
          </a:p>
          <a:p>
            <a:endParaRPr lang="en-US" dirty="0"/>
          </a:p>
          <a:p>
            <a:r>
              <a:rPr lang="en-US" dirty="0"/>
              <a:t>For CMIS sources, these must be configured on the CMIS connection’s content types</a:t>
            </a:r>
          </a:p>
        </p:txBody>
      </p:sp>
      <p:pic>
        <p:nvPicPr>
          <p:cNvPr id="15" name="Content Placeholder 14" descr="A close up of a logo&#10;&#10;Description automatically generated">
            <a:extLst>
              <a:ext uri="{FF2B5EF4-FFF2-40B4-BE49-F238E27FC236}">
                <a16:creationId xmlns:a16="http://schemas.microsoft.com/office/drawing/2014/main" id="{063F90F3-91C1-4AC8-BF34-1AEC3BF10088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10269"/>
            <a:ext cx="2416175" cy="723267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F35948F-BF45-4079-BEAF-B6117DE8D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801" y="1808221"/>
            <a:ext cx="7703999" cy="4532757"/>
          </a:xfrm>
          <a:prstGeom prst="rect">
            <a:avLst/>
          </a:prstGeom>
          <a:ln w="127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106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8419D5-1353-407A-8F74-FB158A378F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Improved Database Lookup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4BE93F-1879-4D6F-B6C6-D7D2B377B0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254" y="1671490"/>
            <a:ext cx="3091152" cy="4185761"/>
          </a:xfrm>
        </p:spPr>
        <p:txBody>
          <a:bodyPr/>
          <a:lstStyle/>
          <a:p>
            <a:r>
              <a:rPr lang="en-US" dirty="0"/>
              <a:t>Lookups can now:</a:t>
            </a:r>
          </a:p>
          <a:p>
            <a:pPr lvl="1"/>
            <a:r>
              <a:rPr lang="en-US" dirty="0"/>
              <a:t>Provide configurable UI dialogue when multiple matches are returned</a:t>
            </a:r>
          </a:p>
          <a:p>
            <a:pPr lvl="1"/>
            <a:r>
              <a:rPr lang="en-US" dirty="0"/>
              <a:t>May be configured against a single- or multi-column lexicon</a:t>
            </a:r>
          </a:p>
          <a:p>
            <a:pPr lvl="1"/>
            <a:r>
              <a:rPr lang="en-US" dirty="0"/>
              <a:t>Have configurable trigger modes, miss and conflict dispositions, and can be configured to not populate, supplement, or overwrite Grooper fields.</a:t>
            </a:r>
          </a:p>
          <a:p>
            <a:pPr lvl="1"/>
            <a:endParaRPr lang="en-US" dirty="0"/>
          </a:p>
        </p:txBody>
      </p:sp>
      <p:pic>
        <p:nvPicPr>
          <p:cNvPr id="15" name="Content Placeholder 14" descr="A close up of a logo&#10;&#10;Description automatically generated">
            <a:extLst>
              <a:ext uri="{FF2B5EF4-FFF2-40B4-BE49-F238E27FC236}">
                <a16:creationId xmlns:a16="http://schemas.microsoft.com/office/drawing/2014/main" id="{063F90F3-91C1-4AC8-BF34-1AEC3BF10088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10269"/>
            <a:ext cx="2416175" cy="723267"/>
          </a:xfrm>
        </p:spPr>
      </p:pic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63A8C563-042C-4D8A-B921-D8B47706E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128" y="2034467"/>
            <a:ext cx="7476062" cy="4491695"/>
          </a:xfrm>
          <a:prstGeom prst="rect">
            <a:avLst/>
          </a:prstGeom>
          <a:ln w="127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4F6B9D-81F6-49D9-835D-0497FB0A68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92537" y="1265074"/>
            <a:ext cx="8149195" cy="646331"/>
          </a:xfrm>
        </p:spPr>
        <p:txBody>
          <a:bodyPr/>
          <a:lstStyle/>
          <a:p>
            <a:pPr algn="ctr"/>
            <a:r>
              <a:rPr lang="en-US" dirty="0"/>
              <a:t>Lookups are now defined at the data model or data section level.  They may now reference any number of DB columns and Grooper fields.</a:t>
            </a:r>
          </a:p>
        </p:txBody>
      </p:sp>
    </p:spTree>
    <p:extLst>
      <p:ext uri="{BB962C8B-B14F-4D97-AF65-F5344CB8AC3E}">
        <p14:creationId xmlns:p14="http://schemas.microsoft.com/office/powerpoint/2010/main" val="4150108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8419D5-1353-407A-8F74-FB158A378F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New Field Extraction methods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4BE93F-1879-4D6F-B6C6-D7D2B377B0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254" y="1671490"/>
            <a:ext cx="3091152" cy="3939540"/>
          </a:xfrm>
        </p:spPr>
        <p:txBody>
          <a:bodyPr/>
          <a:lstStyle/>
          <a:p>
            <a:r>
              <a:rPr lang="en-US" dirty="0"/>
              <a:t>Anchored extract (specify a rectangle relative to a text anchor)</a:t>
            </a:r>
          </a:p>
          <a:p>
            <a:r>
              <a:rPr lang="en-US" dirty="0"/>
              <a:t>Anchored OMR (run OMR on a box relative to a text anchor)</a:t>
            </a:r>
          </a:p>
          <a:p>
            <a:r>
              <a:rPr lang="en-US" dirty="0"/>
              <a:t>Find Barcode (searches layout data for a barcode – must have stored layout data!)</a:t>
            </a:r>
          </a:p>
          <a:p>
            <a:r>
              <a:rPr lang="en-US" dirty="0"/>
              <a:t>Read barcode (executes barcode read on document, with or without layout data)</a:t>
            </a:r>
          </a:p>
          <a:p>
            <a:r>
              <a:rPr lang="en-US" dirty="0"/>
              <a:t>Zonal extract (extracts data within a defined zone)</a:t>
            </a:r>
          </a:p>
        </p:txBody>
      </p:sp>
      <p:pic>
        <p:nvPicPr>
          <p:cNvPr id="15" name="Content Placeholder 14" descr="A close up of a logo&#10;&#10;Description automatically generated">
            <a:extLst>
              <a:ext uri="{FF2B5EF4-FFF2-40B4-BE49-F238E27FC236}">
                <a16:creationId xmlns:a16="http://schemas.microsoft.com/office/drawing/2014/main" id="{063F90F3-91C1-4AC8-BF34-1AEC3BF10088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10269"/>
            <a:ext cx="2416175" cy="723267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4F6B9D-81F6-49D9-835D-0497FB0A68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92537" y="1265074"/>
            <a:ext cx="8149195" cy="646331"/>
          </a:xfrm>
        </p:spPr>
        <p:txBody>
          <a:bodyPr/>
          <a:lstStyle/>
          <a:p>
            <a:pPr algn="ctr"/>
            <a:r>
              <a:rPr lang="en-US" dirty="0"/>
              <a:t>In addition to the already-existing reference and text pattern, data fields have been updated with new extraction methods.</a:t>
            </a:r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BE7EC5B2-6BED-4B2B-B82A-E829C1C7E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834" y="2084175"/>
            <a:ext cx="6915343" cy="4444125"/>
          </a:xfrm>
          <a:prstGeom prst="rect">
            <a:avLst/>
          </a:prstGeom>
          <a:ln w="127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0384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8419D5-1353-407A-8F74-FB158A378F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New PDF Generation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4BE93F-1879-4D6F-B6C6-D7D2B377B0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12" y="1671490"/>
            <a:ext cx="3418318" cy="2008242"/>
          </a:xfrm>
        </p:spPr>
        <p:txBody>
          <a:bodyPr/>
          <a:lstStyle/>
          <a:p>
            <a:r>
              <a:rPr lang="en-US" dirty="0"/>
              <a:t>The elements that can be added include:</a:t>
            </a:r>
          </a:p>
          <a:p>
            <a:pPr lvl="1"/>
            <a:r>
              <a:rPr lang="en-US" dirty="0"/>
              <a:t>Highlighting</a:t>
            </a:r>
          </a:p>
          <a:p>
            <a:pPr lvl="1"/>
            <a:r>
              <a:rPr lang="en-US" dirty="0"/>
              <a:t>Signature widgets</a:t>
            </a:r>
          </a:p>
          <a:p>
            <a:pPr lvl="1"/>
            <a:r>
              <a:rPr lang="en-US" dirty="0"/>
              <a:t>Checkbox widgets</a:t>
            </a:r>
          </a:p>
          <a:p>
            <a:pPr lvl="1"/>
            <a:r>
              <a:rPr lang="en-US" dirty="0"/>
              <a:t>Textbox widgets</a:t>
            </a:r>
          </a:p>
          <a:p>
            <a:pPr lvl="1"/>
            <a:r>
              <a:rPr lang="en-US" dirty="0"/>
              <a:t>Radio group widgets</a:t>
            </a:r>
          </a:p>
        </p:txBody>
      </p:sp>
      <p:pic>
        <p:nvPicPr>
          <p:cNvPr id="15" name="Content Placeholder 14" descr="A close up of a logo&#10;&#10;Description automatically generated">
            <a:extLst>
              <a:ext uri="{FF2B5EF4-FFF2-40B4-BE49-F238E27FC236}">
                <a16:creationId xmlns:a16="http://schemas.microsoft.com/office/drawing/2014/main" id="{063F90F3-91C1-4AC8-BF34-1AEC3BF10088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10269"/>
            <a:ext cx="2416175" cy="723267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4F6B9D-81F6-49D9-835D-0497FB0A68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92537" y="1265074"/>
            <a:ext cx="8149195" cy="369332"/>
          </a:xfrm>
        </p:spPr>
        <p:txBody>
          <a:bodyPr/>
          <a:lstStyle/>
          <a:p>
            <a:pPr algn="ctr"/>
            <a:r>
              <a:rPr lang="en-US" dirty="0"/>
              <a:t>Grooper’s PDF generation can now add native-PDF elements to generated PDFs.</a:t>
            </a:r>
          </a:p>
        </p:txBody>
      </p:sp>
      <p:pic>
        <p:nvPicPr>
          <p:cNvPr id="7" name="Picture 2" descr="http://grooper-wiki.bis.com/xwiki/wiki/grooperdevwiki/downloadrev/What%27s%20new%20in%202_73/Generate%20PDF%20%28activity%29%20%282.73%29/WebHome/1552084538374-186.png?rev=1.1">
            <a:extLst>
              <a:ext uri="{FF2B5EF4-FFF2-40B4-BE49-F238E27FC236}">
                <a16:creationId xmlns:a16="http://schemas.microsoft.com/office/drawing/2014/main" id="{F14F179C-5E45-481F-816A-B2CEB53E3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702" y="1822357"/>
            <a:ext cx="3677877" cy="4749576"/>
          </a:xfrm>
          <a:prstGeom prst="rect">
            <a:avLst/>
          </a:prstGeom>
          <a:ln w="127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209621"/>
      </p:ext>
    </p:extLst>
  </p:cSld>
  <p:clrMapOvr>
    <a:masterClrMapping/>
  </p:clrMapOvr>
</p:sld>
</file>

<file path=ppt/theme/theme1.xml><?xml version="1.0" encoding="utf-8"?>
<a:theme xmlns:a="http://schemas.openxmlformats.org/drawingml/2006/main" name="Misc.">
  <a:themeElements>
    <a:clrScheme name="Grooper Color Set 01">
      <a:dk1>
        <a:srgbClr val="36B0A7"/>
      </a:dk1>
      <a:lt1>
        <a:srgbClr val="ED2330"/>
      </a:lt1>
      <a:dk2>
        <a:srgbClr val="44546A"/>
      </a:dk2>
      <a:lt2>
        <a:srgbClr val="E0E0E0"/>
      </a:lt2>
      <a:accent1>
        <a:srgbClr val="36B0A7"/>
      </a:accent1>
      <a:accent2>
        <a:srgbClr val="F89420"/>
      </a:accent2>
      <a:accent3>
        <a:srgbClr val="ED2330"/>
      </a:accent3>
      <a:accent4>
        <a:srgbClr val="FFC000"/>
      </a:accent4>
      <a:accent5>
        <a:srgbClr val="616161"/>
      </a:accent5>
      <a:accent6>
        <a:srgbClr val="9E9E9E"/>
      </a:accent6>
      <a:hlink>
        <a:srgbClr val="36B0A7"/>
      </a:hlink>
      <a:folHlink>
        <a:srgbClr val="ED2330"/>
      </a:folHlink>
    </a:clrScheme>
    <a:fontScheme name="Grooper Fonts">
      <a:majorFont>
        <a:latin typeface="Roboto Lt"/>
        <a:ea typeface=""/>
        <a:cs typeface=""/>
      </a:majorFont>
      <a:minorFont>
        <a:latin typeface="Roboto 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5ADCBAE-EC64-4369-BB6D-82BBCD8733D5}" vid="{C8934030-10D7-4AF9-9349-685B2BF2BEC8}"/>
    </a:ext>
  </a:extLst>
</a:theme>
</file>

<file path=ppt/theme/theme2.xml><?xml version="1.0" encoding="utf-8"?>
<a:theme xmlns:a="http://schemas.openxmlformats.org/drawingml/2006/main" name="1_Custom Design">
  <a:themeElements>
    <a:clrScheme name="Grooper Color Set 01">
      <a:dk1>
        <a:srgbClr val="36B0A7"/>
      </a:dk1>
      <a:lt1>
        <a:srgbClr val="ED2330"/>
      </a:lt1>
      <a:dk2>
        <a:srgbClr val="44546A"/>
      </a:dk2>
      <a:lt2>
        <a:srgbClr val="E0E0E0"/>
      </a:lt2>
      <a:accent1>
        <a:srgbClr val="36B0A7"/>
      </a:accent1>
      <a:accent2>
        <a:srgbClr val="F89420"/>
      </a:accent2>
      <a:accent3>
        <a:srgbClr val="ED2330"/>
      </a:accent3>
      <a:accent4>
        <a:srgbClr val="FFC000"/>
      </a:accent4>
      <a:accent5>
        <a:srgbClr val="616161"/>
      </a:accent5>
      <a:accent6>
        <a:srgbClr val="9E9E9E"/>
      </a:accent6>
      <a:hlink>
        <a:srgbClr val="36B0A7"/>
      </a:hlink>
      <a:folHlink>
        <a:srgbClr val="ED2330"/>
      </a:folHlink>
    </a:clrScheme>
    <a:fontScheme name="Grooper Fonts">
      <a:majorFont>
        <a:latin typeface="Roboto Lt"/>
        <a:ea typeface=""/>
        <a:cs typeface=""/>
      </a:majorFont>
      <a:minorFont>
        <a:latin typeface="Roboto 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5ADCBAE-EC64-4369-BB6D-82BBCD8733D5}" vid="{91DECBF8-330A-4D93-8D56-736DCEDCB339}"/>
    </a:ext>
  </a:extLst>
</a:theme>
</file>

<file path=ppt/theme/theme3.xml><?xml version="1.0" encoding="utf-8"?>
<a:theme xmlns:a="http://schemas.openxmlformats.org/drawingml/2006/main" name="General - Leap Forward - Right">
  <a:themeElements>
    <a:clrScheme name="Grooper Color Set 01">
      <a:dk1>
        <a:srgbClr val="36B0A7"/>
      </a:dk1>
      <a:lt1>
        <a:srgbClr val="ED2330"/>
      </a:lt1>
      <a:dk2>
        <a:srgbClr val="44546A"/>
      </a:dk2>
      <a:lt2>
        <a:srgbClr val="E0E0E0"/>
      </a:lt2>
      <a:accent1>
        <a:srgbClr val="36B0A7"/>
      </a:accent1>
      <a:accent2>
        <a:srgbClr val="F89420"/>
      </a:accent2>
      <a:accent3>
        <a:srgbClr val="ED2330"/>
      </a:accent3>
      <a:accent4>
        <a:srgbClr val="FFC000"/>
      </a:accent4>
      <a:accent5>
        <a:srgbClr val="616161"/>
      </a:accent5>
      <a:accent6>
        <a:srgbClr val="9E9E9E"/>
      </a:accent6>
      <a:hlink>
        <a:srgbClr val="36B0A7"/>
      </a:hlink>
      <a:folHlink>
        <a:srgbClr val="ED2330"/>
      </a:folHlink>
    </a:clrScheme>
    <a:fontScheme name="Grooper Fonts">
      <a:majorFont>
        <a:latin typeface="Roboto Lt"/>
        <a:ea typeface=""/>
        <a:cs typeface=""/>
      </a:majorFont>
      <a:minorFont>
        <a:latin typeface="Roboto 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5ADCBAE-EC64-4369-BB6D-82BBCD8733D5}" vid="{A9848253-2415-4641-85DE-7A6E16162F97}"/>
    </a:ext>
  </a:extLst>
</a:theme>
</file>

<file path=ppt/theme/theme4.xml><?xml version="1.0" encoding="utf-8"?>
<a:theme xmlns:a="http://schemas.openxmlformats.org/drawingml/2006/main" name="General - Side Head - Right">
  <a:themeElements>
    <a:clrScheme name="Grooper Color Set 01">
      <a:dk1>
        <a:srgbClr val="36B0A7"/>
      </a:dk1>
      <a:lt1>
        <a:srgbClr val="ED2330"/>
      </a:lt1>
      <a:dk2>
        <a:srgbClr val="44546A"/>
      </a:dk2>
      <a:lt2>
        <a:srgbClr val="E0E0E0"/>
      </a:lt2>
      <a:accent1>
        <a:srgbClr val="36B0A7"/>
      </a:accent1>
      <a:accent2>
        <a:srgbClr val="F89420"/>
      </a:accent2>
      <a:accent3>
        <a:srgbClr val="ED2330"/>
      </a:accent3>
      <a:accent4>
        <a:srgbClr val="FFC000"/>
      </a:accent4>
      <a:accent5>
        <a:srgbClr val="616161"/>
      </a:accent5>
      <a:accent6>
        <a:srgbClr val="9E9E9E"/>
      </a:accent6>
      <a:hlink>
        <a:srgbClr val="36B0A7"/>
      </a:hlink>
      <a:folHlink>
        <a:srgbClr val="ED2330"/>
      </a:folHlink>
    </a:clrScheme>
    <a:fontScheme name="Grooper Fonts">
      <a:majorFont>
        <a:latin typeface="Roboto Lt"/>
        <a:ea typeface=""/>
        <a:cs typeface=""/>
      </a:majorFont>
      <a:minorFont>
        <a:latin typeface="Roboto 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5ADCBAE-EC64-4369-BB6D-82BBCD8733D5}" vid="{F5F791DE-3F81-46BC-9232-CDDF5D37E06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461172A3CA3E4CAE5E20086F7E2617" ma:contentTypeVersion="9" ma:contentTypeDescription="Create a new document." ma:contentTypeScope="" ma:versionID="9e589e1adbc70d645535921656b56ae4">
  <xsd:schema xmlns:xsd="http://www.w3.org/2001/XMLSchema" xmlns:xs="http://www.w3.org/2001/XMLSchema" xmlns:p="http://schemas.microsoft.com/office/2006/metadata/properties" xmlns:ns2="4530c195-11d1-47e3-8454-7142f8d24e40" xmlns:ns3="c898329f-ead5-4836-880d-5a56e5ef9b1f" targetNamespace="http://schemas.microsoft.com/office/2006/metadata/properties" ma:root="true" ma:fieldsID="e537df3e57bdae8c9b776c91170a84a5" ns2:_="" ns3:_="">
    <xsd:import namespace="4530c195-11d1-47e3-8454-7142f8d24e40"/>
    <xsd:import namespace="c898329f-ead5-4836-880d-5a56e5ef9b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30c195-11d1-47e3-8454-7142f8d24e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98329f-ead5-4836-880d-5a56e5ef9b1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898329f-ead5-4836-880d-5a56e5ef9b1f">
      <UserInfo>
        <DisplayName>Chris Dearner</DisplayName>
        <AccountId>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4153240-FCDD-4CE1-99BE-822E2EE3F4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76A71D-A977-4F9A-A09A-D754AA647C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30c195-11d1-47e3-8454-7142f8d24e40"/>
    <ds:schemaRef ds:uri="c898329f-ead5-4836-880d-5a56e5ef9b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113B52-2320-4D0A-8705-D2EDF1833AC9}">
  <ds:schemaRefs>
    <ds:schemaRef ds:uri="4530c195-11d1-47e3-8454-7142f8d24e40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c898329f-ead5-4836-880d-5a56e5ef9b1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GrooperTheme</Template>
  <TotalTime>89</TotalTime>
  <Words>733</Words>
  <Application>Microsoft Office PowerPoint</Application>
  <PresentationFormat>Widescreen</PresentationFormat>
  <Paragraphs>92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Roboto</vt:lpstr>
      <vt:lpstr>Roboto Bk</vt:lpstr>
      <vt:lpstr>Roboto Cn</vt:lpstr>
      <vt:lpstr>Roboto Lt</vt:lpstr>
      <vt:lpstr>Misc.</vt:lpstr>
      <vt:lpstr>1_Custom Design</vt:lpstr>
      <vt:lpstr>General - Leap Forward - Right</vt:lpstr>
      <vt:lpstr>General - Side Head - Right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Randall Kinard</dc:creator>
  <cp:lastModifiedBy>Chris Dearner</cp:lastModifiedBy>
  <cp:revision>14</cp:revision>
  <dcterms:created xsi:type="dcterms:W3CDTF">2019-05-22T14:15:28Z</dcterms:created>
  <dcterms:modified xsi:type="dcterms:W3CDTF">2019-11-07T17:55:55Z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0x0101005D461172A3CA3E4CAE5E20086F7E2617</vt:lpwstr>
  </property>
  <property fmtid="{D5CDD505-2E9C-101B-9397-08002B2CF9AE}" pid="3" name="AuthorIds_UIVersion_2560">
    <vt:lpwstr>16</vt:lpwstr>
  </property>
</Properties>
</file>