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8" r:id="rId6"/>
    <p:sldId id="322" r:id="rId7"/>
    <p:sldId id="276" r:id="rId8"/>
    <p:sldId id="282" r:id="rId9"/>
    <p:sldId id="323" r:id="rId10"/>
    <p:sldId id="302" r:id="rId11"/>
    <p:sldId id="349" r:id="rId12"/>
    <p:sldId id="350" r:id="rId13"/>
    <p:sldId id="351" r:id="rId14"/>
    <p:sldId id="352" r:id="rId15"/>
    <p:sldId id="324" r:id="rId16"/>
    <p:sldId id="286" r:id="rId17"/>
    <p:sldId id="287" r:id="rId18"/>
    <p:sldId id="325" r:id="rId19"/>
    <p:sldId id="326" r:id="rId20"/>
    <p:sldId id="328" r:id="rId21"/>
    <p:sldId id="327" r:id="rId22"/>
    <p:sldId id="329" r:id="rId23"/>
    <p:sldId id="332" r:id="rId24"/>
    <p:sldId id="331" r:id="rId25"/>
    <p:sldId id="335" r:id="rId26"/>
    <p:sldId id="330" r:id="rId27"/>
    <p:sldId id="333" r:id="rId28"/>
    <p:sldId id="334" r:id="rId29"/>
    <p:sldId id="337" r:id="rId30"/>
    <p:sldId id="339" r:id="rId31"/>
    <p:sldId id="336" r:id="rId32"/>
    <p:sldId id="340" r:id="rId33"/>
    <p:sldId id="338" r:id="rId34"/>
    <p:sldId id="341" r:id="rId35"/>
    <p:sldId id="343" r:id="rId36"/>
    <p:sldId id="342" r:id="rId37"/>
    <p:sldId id="344" r:id="rId38"/>
    <p:sldId id="345" r:id="rId39"/>
    <p:sldId id="346" r:id="rId40"/>
    <p:sldId id="347" r:id="rId41"/>
    <p:sldId id="348" r:id="rId42"/>
    <p:sldId id="35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orient="horz" userDrawn="1">
          <p15:clr>
            <a:srgbClr val="A4A3A4"/>
          </p15:clr>
        </p15:guide>
        <p15:guide id="3" orient="horz" pos="4320" userDrawn="1">
          <p15:clr>
            <a:srgbClr val="A4A3A4"/>
          </p15:clr>
        </p15:guide>
        <p15:guide id="4" pos="76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B"/>
    <a:srgbClr val="272727"/>
    <a:srgbClr val="EBEBEB"/>
    <a:srgbClr val="F3F2F1"/>
    <a:srgbClr val="3B3B3B"/>
    <a:srgbClr val="2EB2A8"/>
    <a:srgbClr val="4F4F4F"/>
    <a:srgbClr val="606060"/>
    <a:srgbClr val="494949"/>
    <a:srgbClr val="FFF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4" autoAdjust="0"/>
    <p:restoredTop sz="77698" autoAdjust="0"/>
  </p:normalViewPr>
  <p:slideViewPr>
    <p:cSldViewPr snapToGrid="0">
      <p:cViewPr varScale="1">
        <p:scale>
          <a:sx n="87" d="100"/>
          <a:sy n="87" d="100"/>
        </p:scale>
        <p:origin x="2466" y="78"/>
      </p:cViewPr>
      <p:guideLst>
        <p:guide/>
        <p:guide orient="horz"/>
        <p:guide orient="horz" pos="4320"/>
        <p:guide pos="768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19212-188E-43EB-B3E5-273CDB10131C}"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083B2-57B7-463D-B788-B5F3E47DBFFA}" type="slidenum">
              <a:rPr lang="en-US" smtClean="0"/>
              <a:t>‹#›</a:t>
            </a:fld>
            <a:endParaRPr lang="en-US"/>
          </a:p>
        </p:txBody>
      </p:sp>
    </p:spTree>
    <p:extLst>
      <p:ext uri="{BB962C8B-B14F-4D97-AF65-F5344CB8AC3E}">
        <p14:creationId xmlns:p14="http://schemas.microsoft.com/office/powerpoint/2010/main" val="236290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a:t>
            </a:fld>
            <a:endParaRPr lang="en-US" dirty="0"/>
          </a:p>
        </p:txBody>
      </p:sp>
    </p:spTree>
    <p:extLst>
      <p:ext uri="{BB962C8B-B14F-4D97-AF65-F5344CB8AC3E}">
        <p14:creationId xmlns:p14="http://schemas.microsoft.com/office/powerpoint/2010/main" val="182176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10</a:t>
            </a:fld>
            <a:endParaRPr lang="en-US"/>
          </a:p>
        </p:txBody>
      </p:sp>
    </p:spTree>
    <p:extLst>
      <p:ext uri="{BB962C8B-B14F-4D97-AF65-F5344CB8AC3E}">
        <p14:creationId xmlns:p14="http://schemas.microsoft.com/office/powerpoint/2010/main" val="39972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11</a:t>
            </a:fld>
            <a:endParaRPr lang="en-US"/>
          </a:p>
        </p:txBody>
      </p:sp>
    </p:spTree>
    <p:extLst>
      <p:ext uri="{BB962C8B-B14F-4D97-AF65-F5344CB8AC3E}">
        <p14:creationId xmlns:p14="http://schemas.microsoft.com/office/powerpoint/2010/main" val="123551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40000"/>
                    <a:lumOff val="60000"/>
                  </a:schemeClr>
                </a:solidFill>
              </a:rPr>
              <a:t>LLMs are the future of nature language processing AI.  Most well known LLMs are OpenAI’s </a:t>
            </a:r>
            <a:r>
              <a:rPr lang="en-US" dirty="0" err="1">
                <a:solidFill>
                  <a:schemeClr val="tx1">
                    <a:lumMod val="40000"/>
                    <a:lumOff val="60000"/>
                  </a:schemeClr>
                </a:solidFill>
              </a:rPr>
              <a:t>GPT</a:t>
            </a:r>
            <a:r>
              <a:rPr lang="en-US" dirty="0">
                <a:solidFill>
                  <a:schemeClr val="tx1">
                    <a:lumMod val="40000"/>
                    <a:lumOff val="60000"/>
                  </a:schemeClr>
                </a:solidFill>
              </a:rPr>
              <a:t>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40000"/>
                  <a:lumOff val="6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40000"/>
                  <a:lumOff val="6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40000"/>
                    <a:lumOff val="60000"/>
                  </a:schemeClr>
                </a:solidFill>
              </a:rPr>
              <a:t>Grooper is committed to incorporating current AI technologies in this and all future versions.</a:t>
            </a:r>
          </a:p>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12</a:t>
            </a:fld>
            <a:endParaRPr lang="en-US"/>
          </a:p>
        </p:txBody>
      </p:sp>
    </p:spTree>
    <p:extLst>
      <p:ext uri="{BB962C8B-B14F-4D97-AF65-F5344CB8AC3E}">
        <p14:creationId xmlns:p14="http://schemas.microsoft.com/office/powerpoint/2010/main" val="2660281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13</a:t>
            </a:fld>
            <a:endParaRPr lang="en-US"/>
          </a:p>
        </p:txBody>
      </p:sp>
    </p:spTree>
    <p:extLst>
      <p:ext uri="{BB962C8B-B14F-4D97-AF65-F5344CB8AC3E}">
        <p14:creationId xmlns:p14="http://schemas.microsoft.com/office/powerpoint/2010/main" val="381474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used an application called </a:t>
            </a:r>
            <a:r>
              <a:rPr lang="en-US" dirty="0" err="1"/>
              <a:t>LM</a:t>
            </a:r>
            <a:r>
              <a:rPr lang="en-US" dirty="0"/>
              <a:t> Studio to host OpenAI clones.  This allows use of </a:t>
            </a:r>
            <a:r>
              <a:rPr lang="en-US" dirty="0" err="1"/>
              <a:t>GPT</a:t>
            </a:r>
            <a:r>
              <a:rPr lang="en-US" dirty="0"/>
              <a:t> models on private servers. </a:t>
            </a:r>
          </a:p>
        </p:txBody>
      </p:sp>
      <p:sp>
        <p:nvSpPr>
          <p:cNvPr id="4" name="Slide Number Placeholder 3"/>
          <p:cNvSpPr>
            <a:spLocks noGrp="1"/>
          </p:cNvSpPr>
          <p:nvPr>
            <p:ph type="sldNum" sz="quarter" idx="5"/>
          </p:nvPr>
        </p:nvSpPr>
        <p:spPr/>
        <p:txBody>
          <a:bodyPr/>
          <a:lstStyle/>
          <a:p>
            <a:fld id="{B14083B2-57B7-463D-B788-B5F3E47DBFFA}" type="slidenum">
              <a:rPr lang="en-US" smtClean="0"/>
              <a:t>14</a:t>
            </a:fld>
            <a:endParaRPr lang="en-US"/>
          </a:p>
        </p:txBody>
      </p:sp>
    </p:spTree>
    <p:extLst>
      <p:ext uri="{BB962C8B-B14F-4D97-AF65-F5344CB8AC3E}">
        <p14:creationId xmlns:p14="http://schemas.microsoft.com/office/powerpoint/2010/main" val="243038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40000"/>
                    <a:lumOff val="60000"/>
                  </a:schemeClr>
                </a:solidFill>
              </a:rPr>
              <a:t>LLMs are the future of nature language processing AI.  Most well known LLMs are OpenAI’s </a:t>
            </a:r>
            <a:r>
              <a:rPr lang="en-US" dirty="0" err="1">
                <a:solidFill>
                  <a:schemeClr val="tx1">
                    <a:lumMod val="40000"/>
                    <a:lumOff val="60000"/>
                  </a:schemeClr>
                </a:solidFill>
              </a:rPr>
              <a:t>GPT</a:t>
            </a:r>
            <a:r>
              <a:rPr lang="en-US" dirty="0">
                <a:solidFill>
                  <a:schemeClr val="tx1">
                    <a:lumMod val="40000"/>
                    <a:lumOff val="60000"/>
                  </a:schemeClr>
                </a:solidFill>
              </a:rPr>
              <a:t>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40000"/>
                  <a:lumOff val="6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40000"/>
                  <a:lumOff val="6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40000"/>
                    <a:lumOff val="60000"/>
                  </a:schemeClr>
                </a:solidFill>
              </a:rPr>
              <a:t>Grooper is committed to incorporating current AI technologies in this and all future versions.</a:t>
            </a:r>
          </a:p>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15</a:t>
            </a:fld>
            <a:endParaRPr lang="en-US"/>
          </a:p>
        </p:txBody>
      </p:sp>
    </p:spTree>
    <p:extLst>
      <p:ext uri="{BB962C8B-B14F-4D97-AF65-F5344CB8AC3E}">
        <p14:creationId xmlns:p14="http://schemas.microsoft.com/office/powerpoint/2010/main" val="332413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16</a:t>
            </a:fld>
            <a:endParaRPr lang="en-US"/>
          </a:p>
        </p:txBody>
      </p:sp>
    </p:spTree>
    <p:extLst>
      <p:ext uri="{BB962C8B-B14F-4D97-AF65-F5344CB8AC3E}">
        <p14:creationId xmlns:p14="http://schemas.microsoft.com/office/powerpoint/2010/main" val="326699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17</a:t>
            </a:fld>
            <a:endParaRPr lang="en-US"/>
          </a:p>
        </p:txBody>
      </p:sp>
    </p:spTree>
    <p:extLst>
      <p:ext uri="{BB962C8B-B14F-4D97-AF65-F5344CB8AC3E}">
        <p14:creationId xmlns:p14="http://schemas.microsoft.com/office/powerpoint/2010/main" val="3322570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18</a:t>
            </a:fld>
            <a:endParaRPr lang="en-US"/>
          </a:p>
        </p:txBody>
      </p:sp>
    </p:spTree>
    <p:extLst>
      <p:ext uri="{BB962C8B-B14F-4D97-AF65-F5344CB8AC3E}">
        <p14:creationId xmlns:p14="http://schemas.microsoft.com/office/powerpoint/2010/main" val="262505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19</a:t>
            </a:fld>
            <a:endParaRPr lang="en-US"/>
          </a:p>
        </p:txBody>
      </p:sp>
    </p:spTree>
    <p:extLst>
      <p:ext uri="{BB962C8B-B14F-4D97-AF65-F5344CB8AC3E}">
        <p14:creationId xmlns:p14="http://schemas.microsoft.com/office/powerpoint/2010/main" val="84937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1 – All topics</a:t>
            </a:r>
          </a:p>
        </p:txBody>
      </p:sp>
      <p:sp>
        <p:nvSpPr>
          <p:cNvPr id="4" name="Slide Number Placeholder 3"/>
          <p:cNvSpPr>
            <a:spLocks noGrp="1"/>
          </p:cNvSpPr>
          <p:nvPr>
            <p:ph type="sldNum" sz="quarter" idx="5"/>
          </p:nvPr>
        </p:nvSpPr>
        <p:spPr/>
        <p:txBody>
          <a:bodyPr/>
          <a:lstStyle/>
          <a:p>
            <a:fld id="{B14083B2-57B7-463D-B788-B5F3E47DBFFA}" type="slidenum">
              <a:rPr lang="en-US" smtClean="0"/>
              <a:t>2</a:t>
            </a:fld>
            <a:endParaRPr lang="en-US" dirty="0"/>
          </a:p>
        </p:txBody>
      </p:sp>
    </p:spTree>
    <p:extLst>
      <p:ext uri="{BB962C8B-B14F-4D97-AF65-F5344CB8AC3E}">
        <p14:creationId xmlns:p14="http://schemas.microsoft.com/office/powerpoint/2010/main" val="261389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20</a:t>
            </a:fld>
            <a:endParaRPr lang="en-US"/>
          </a:p>
        </p:txBody>
      </p:sp>
    </p:spTree>
    <p:extLst>
      <p:ext uri="{BB962C8B-B14F-4D97-AF65-F5344CB8AC3E}">
        <p14:creationId xmlns:p14="http://schemas.microsoft.com/office/powerpoint/2010/main" val="35411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invoice on the left.</a:t>
            </a:r>
          </a:p>
          <a:p>
            <a:r>
              <a:rPr lang="en-US" dirty="0"/>
              <a:t>Target Data Model on the right</a:t>
            </a:r>
          </a:p>
          <a:p>
            <a:r>
              <a:rPr lang="en-US" dirty="0"/>
              <a:t>AI Extract configured on Data Model</a:t>
            </a:r>
          </a:p>
          <a:p>
            <a:r>
              <a:rPr lang="en-US" dirty="0"/>
              <a:t>Default Settings (plus tab marking) gets complete extraction</a:t>
            </a:r>
          </a:p>
        </p:txBody>
      </p:sp>
      <p:sp>
        <p:nvSpPr>
          <p:cNvPr id="4" name="Slide Number Placeholder 3"/>
          <p:cNvSpPr>
            <a:spLocks noGrp="1"/>
          </p:cNvSpPr>
          <p:nvPr>
            <p:ph type="sldNum" sz="quarter" idx="5"/>
          </p:nvPr>
        </p:nvSpPr>
        <p:spPr/>
        <p:txBody>
          <a:bodyPr/>
          <a:lstStyle/>
          <a:p>
            <a:fld id="{B14083B2-57B7-463D-B788-B5F3E47DBFFA}" type="slidenum">
              <a:rPr lang="en-US" smtClean="0"/>
              <a:t>21</a:t>
            </a:fld>
            <a:endParaRPr lang="en-US"/>
          </a:p>
        </p:txBody>
      </p:sp>
    </p:spTree>
    <p:extLst>
      <p:ext uri="{BB962C8B-B14F-4D97-AF65-F5344CB8AC3E}">
        <p14:creationId xmlns:p14="http://schemas.microsoft.com/office/powerpoint/2010/main" val="1038449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mechanism is limited by context length (the text you feed into the prompt)</a:t>
            </a:r>
          </a:p>
        </p:txBody>
      </p:sp>
      <p:sp>
        <p:nvSpPr>
          <p:cNvPr id="4" name="Slide Number Placeholder 3"/>
          <p:cNvSpPr>
            <a:spLocks noGrp="1"/>
          </p:cNvSpPr>
          <p:nvPr>
            <p:ph type="sldNum" sz="quarter" idx="5"/>
          </p:nvPr>
        </p:nvSpPr>
        <p:spPr/>
        <p:txBody>
          <a:bodyPr/>
          <a:lstStyle/>
          <a:p>
            <a:fld id="{B14083B2-57B7-463D-B788-B5F3E47DBFFA}" type="slidenum">
              <a:rPr lang="en-US" smtClean="0"/>
              <a:t>22</a:t>
            </a:fld>
            <a:endParaRPr lang="en-US"/>
          </a:p>
        </p:txBody>
      </p:sp>
    </p:spTree>
    <p:extLst>
      <p:ext uri="{BB962C8B-B14F-4D97-AF65-F5344CB8AC3E}">
        <p14:creationId xmlns:p14="http://schemas.microsoft.com/office/powerpoint/2010/main" val="3346779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Extract was originally designed for natural language documents (contracts).</a:t>
            </a:r>
          </a:p>
          <a:p>
            <a:r>
              <a:rPr lang="en-US" dirty="0"/>
              <a:t>It was honestly surprising how well it ended up working for more structured and semi-structured documents.</a:t>
            </a:r>
          </a:p>
        </p:txBody>
      </p:sp>
      <p:sp>
        <p:nvSpPr>
          <p:cNvPr id="4" name="Slide Number Placeholder 3"/>
          <p:cNvSpPr>
            <a:spLocks noGrp="1"/>
          </p:cNvSpPr>
          <p:nvPr>
            <p:ph type="sldNum" sz="quarter" idx="5"/>
          </p:nvPr>
        </p:nvSpPr>
        <p:spPr/>
        <p:txBody>
          <a:bodyPr/>
          <a:lstStyle/>
          <a:p>
            <a:fld id="{B14083B2-57B7-463D-B788-B5F3E47DBFFA}" type="slidenum">
              <a:rPr lang="en-US" smtClean="0"/>
              <a:t>23</a:t>
            </a:fld>
            <a:endParaRPr lang="en-US"/>
          </a:p>
        </p:txBody>
      </p:sp>
    </p:spTree>
    <p:extLst>
      <p:ext uri="{BB962C8B-B14F-4D97-AF65-F5344CB8AC3E}">
        <p14:creationId xmlns:p14="http://schemas.microsoft.com/office/powerpoint/2010/main" val="2343810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24</a:t>
            </a:fld>
            <a:endParaRPr lang="en-US"/>
          </a:p>
        </p:txBody>
      </p:sp>
    </p:spTree>
    <p:extLst>
      <p:ext uri="{BB962C8B-B14F-4D97-AF65-F5344CB8AC3E}">
        <p14:creationId xmlns:p14="http://schemas.microsoft.com/office/powerpoint/2010/main" val="1247618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20000"/>
                    <a:lumOff val="80000"/>
                  </a:schemeClr>
                </a:solidFill>
              </a:rPr>
              <a:t>Potentially, this mechanism allows users to have a conversation with a Batch or file containing hundreds or even thousands of documents</a:t>
            </a: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25</a:t>
            </a:fld>
            <a:endParaRPr lang="en-US"/>
          </a:p>
        </p:txBody>
      </p:sp>
    </p:spTree>
    <p:extLst>
      <p:ext uri="{BB962C8B-B14F-4D97-AF65-F5344CB8AC3E}">
        <p14:creationId xmlns:p14="http://schemas.microsoft.com/office/powerpoint/2010/main" val="318421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Currently there is only one type of “Knowledge” and that’s “Text Knowledge”.  In the future we may incorporate something like “data knowledge” to chat using the content of extracted Data Elements.</a:t>
            </a:r>
          </a:p>
        </p:txBody>
      </p:sp>
      <p:sp>
        <p:nvSpPr>
          <p:cNvPr id="4" name="Slide Number Placeholder 3"/>
          <p:cNvSpPr>
            <a:spLocks noGrp="1"/>
          </p:cNvSpPr>
          <p:nvPr>
            <p:ph type="sldNum" sz="quarter" idx="5"/>
          </p:nvPr>
        </p:nvSpPr>
        <p:spPr/>
        <p:txBody>
          <a:bodyPr/>
          <a:lstStyle/>
          <a:p>
            <a:fld id="{B14083B2-57B7-463D-B788-B5F3E47DBFFA}" type="slidenum">
              <a:rPr lang="en-US" smtClean="0"/>
              <a:t>26</a:t>
            </a:fld>
            <a:endParaRPr lang="en-US"/>
          </a:p>
        </p:txBody>
      </p:sp>
    </p:spTree>
    <p:extLst>
      <p:ext uri="{BB962C8B-B14F-4D97-AF65-F5344CB8AC3E}">
        <p14:creationId xmlns:p14="http://schemas.microsoft.com/office/powerpoint/2010/main" val="1525291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Ad-hoc:  Good for document research.</a:t>
            </a:r>
          </a:p>
          <a:p>
            <a:pPr algn="l"/>
            <a:endParaRPr lang="en-US" b="0" i="0" dirty="0">
              <a:solidFill>
                <a:srgbClr val="FFFFFF"/>
              </a:solidFill>
              <a:effectLst/>
              <a:highlight>
                <a:srgbClr val="121212"/>
              </a:highlight>
              <a:latin typeface="Courier New" panose="02070309020205020404" pitchFamily="49" charset="0"/>
            </a:endParaRPr>
          </a:p>
          <a:p>
            <a:pPr algn="l"/>
            <a:r>
              <a:rPr lang="en-US" b="0" i="0" dirty="0">
                <a:solidFill>
                  <a:srgbClr val="FFFFFF"/>
                </a:solidFill>
                <a:effectLst/>
                <a:highlight>
                  <a:srgbClr val="121212"/>
                </a:highlight>
                <a:latin typeface="Courier New" panose="02070309020205020404" pitchFamily="49" charset="0"/>
              </a:rPr>
              <a:t>In Review:  Good for review users who need help understanding a document or finding information</a:t>
            </a:r>
          </a:p>
          <a:p>
            <a:pPr algn="l"/>
            <a:endParaRPr lang="en-US" b="0" i="0" dirty="0">
              <a:solidFill>
                <a:srgbClr val="FFFFFF"/>
              </a:solidFill>
              <a:effectLst/>
              <a:highlight>
                <a:srgbClr val="121212"/>
              </a:highlight>
              <a:latin typeface="Courier New" panose="02070309020205020404" pitchFamily="49" charset="0"/>
            </a:endParaRPr>
          </a:p>
          <a:p>
            <a:pPr algn="l"/>
            <a:r>
              <a:rPr lang="en-US" b="0" i="0" dirty="0">
                <a:solidFill>
                  <a:srgbClr val="FFFFFF"/>
                </a:solidFill>
                <a:effectLst/>
                <a:highlight>
                  <a:srgbClr val="121212"/>
                </a:highlight>
                <a:latin typeface="Courier New" panose="02070309020205020404" pitchFamily="49" charset="0"/>
              </a:rPr>
              <a:t>AI Dialogue “gets the conversation started” Asks common question and/or prompts it with necessary information to understand the document set.</a:t>
            </a:r>
          </a:p>
        </p:txBody>
      </p:sp>
      <p:sp>
        <p:nvSpPr>
          <p:cNvPr id="4" name="Slide Number Placeholder 3"/>
          <p:cNvSpPr>
            <a:spLocks noGrp="1"/>
          </p:cNvSpPr>
          <p:nvPr>
            <p:ph type="sldNum" sz="quarter" idx="5"/>
          </p:nvPr>
        </p:nvSpPr>
        <p:spPr/>
        <p:txBody>
          <a:bodyPr/>
          <a:lstStyle/>
          <a:p>
            <a:fld id="{B14083B2-57B7-463D-B788-B5F3E47DBFFA}" type="slidenum">
              <a:rPr lang="en-US" smtClean="0"/>
              <a:t>27</a:t>
            </a:fld>
            <a:endParaRPr lang="en-US"/>
          </a:p>
        </p:txBody>
      </p:sp>
    </p:spTree>
    <p:extLst>
      <p:ext uri="{BB962C8B-B14F-4D97-AF65-F5344CB8AC3E}">
        <p14:creationId xmlns:p14="http://schemas.microsoft.com/office/powerpoint/2010/main" val="3087932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20000"/>
                    <a:lumOff val="80000"/>
                  </a:schemeClr>
                </a:solidFill>
              </a:rPr>
              <a:t>What does chatting with your documents look like?</a:t>
            </a:r>
          </a:p>
          <a:p>
            <a:endParaRPr lang="en-US" sz="1200" dirty="0">
              <a:solidFill>
                <a:schemeClr val="tx1">
                  <a:lumMod val="20000"/>
                  <a:lumOff val="80000"/>
                </a:schemeClr>
              </a:solidFill>
            </a:endParaRPr>
          </a:p>
          <a:p>
            <a:r>
              <a:rPr lang="en-US" sz="1200" dirty="0">
                <a:solidFill>
                  <a:schemeClr val="tx1">
                    <a:lumMod val="20000"/>
                    <a:lumOff val="80000"/>
                  </a:schemeClr>
                </a:solidFill>
              </a:rPr>
              <a:t>*Footnotes require some additional setup in the instructions.  You have to tell the AI Analyst to respond with “quotes” that can be linked back to the original knowledge content.</a:t>
            </a: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28</a:t>
            </a:fld>
            <a:endParaRPr lang="en-US"/>
          </a:p>
        </p:txBody>
      </p:sp>
    </p:spTree>
    <p:extLst>
      <p:ext uri="{BB962C8B-B14F-4D97-AF65-F5344CB8AC3E}">
        <p14:creationId xmlns:p14="http://schemas.microsoft.com/office/powerpoint/2010/main" val="3470662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20000"/>
                    <a:lumOff val="80000"/>
                  </a:schemeClr>
                </a:solidFill>
              </a:rPr>
              <a:t>What does chatting with your documents look like?</a:t>
            </a:r>
          </a:p>
          <a:p>
            <a:endParaRPr lang="en-US" sz="1200" dirty="0">
              <a:solidFill>
                <a:schemeClr val="tx1">
                  <a:lumMod val="20000"/>
                  <a:lumOff val="80000"/>
                </a:schemeClr>
              </a:solidFill>
            </a:endParaRPr>
          </a:p>
          <a:p>
            <a:r>
              <a:rPr lang="en-US" sz="1200" dirty="0">
                <a:solidFill>
                  <a:schemeClr val="tx1">
                    <a:lumMod val="20000"/>
                    <a:lumOff val="80000"/>
                  </a:schemeClr>
                </a:solidFill>
              </a:rPr>
              <a:t>*Footnotes require some additional setup in the instructions.  You have to tell the AI Analyst to respond with “quotes” that can be linked back to the original knowledge content.</a:t>
            </a: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29</a:t>
            </a:fld>
            <a:endParaRPr lang="en-US"/>
          </a:p>
        </p:txBody>
      </p:sp>
    </p:spTree>
    <p:extLst>
      <p:ext uri="{BB962C8B-B14F-4D97-AF65-F5344CB8AC3E}">
        <p14:creationId xmlns:p14="http://schemas.microsoft.com/office/powerpoint/2010/main" val="266450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t>Grooper 2022</a:t>
            </a:r>
            <a:r>
              <a:rPr lang="en-US" sz="1200" dirty="0">
                <a:solidFill>
                  <a:schemeClr val="tx1">
                    <a:lumMod val="20000"/>
                    <a:lumOff val="80000"/>
                  </a:schemeClr>
                </a:solidFill>
              </a:rPr>
              <a:t>		Grooper web client implemented for Review tasks</a:t>
            </a:r>
          </a:p>
          <a:p>
            <a:pPr>
              <a:spcAft>
                <a:spcPts val="600"/>
              </a:spcAft>
            </a:pPr>
            <a:r>
              <a:rPr lang="en-US" sz="1200" dirty="0"/>
              <a:t>Grooper 2023</a:t>
            </a:r>
            <a:r>
              <a:rPr lang="en-US" sz="1200" dirty="0">
                <a:solidFill>
                  <a:schemeClr val="tx1">
                    <a:lumMod val="20000"/>
                    <a:lumOff val="80000"/>
                  </a:schemeClr>
                </a:solidFill>
              </a:rPr>
              <a:t>		Grooper web client implemented for Design</a:t>
            </a:r>
          </a:p>
          <a:p>
            <a:pPr>
              <a:spcAft>
                <a:spcPts val="600"/>
              </a:spcAft>
            </a:pPr>
            <a:r>
              <a:rPr lang="en-US" sz="1200" dirty="0"/>
              <a:t>Grooper 2023.1</a:t>
            </a:r>
            <a:r>
              <a:rPr lang="en-US" sz="1200" dirty="0">
                <a:solidFill>
                  <a:schemeClr val="tx1">
                    <a:lumMod val="20000"/>
                    <a:lumOff val="80000"/>
                  </a:schemeClr>
                </a:solidFill>
              </a:rPr>
              <a:t>	Improved scripting support for web client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dirty="0">
              <a:solidFill>
                <a:schemeClr val="accent2"/>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accent2"/>
                </a:solidFill>
              </a:rPr>
              <a:t>Grooper 2024</a:t>
            </a:r>
            <a:r>
              <a:rPr lang="en-US" sz="1200" dirty="0">
                <a:solidFill>
                  <a:schemeClr val="tx1">
                    <a:lumMod val="20000"/>
                    <a:lumOff val="80000"/>
                  </a:schemeClr>
                </a:solidFill>
              </a:rPr>
              <a:t>		Thick client removal</a:t>
            </a:r>
          </a:p>
        </p:txBody>
      </p:sp>
      <p:sp>
        <p:nvSpPr>
          <p:cNvPr id="4" name="Slide Number Placeholder 3"/>
          <p:cNvSpPr>
            <a:spLocks noGrp="1"/>
          </p:cNvSpPr>
          <p:nvPr>
            <p:ph type="sldNum" sz="quarter" idx="5"/>
          </p:nvPr>
        </p:nvSpPr>
        <p:spPr/>
        <p:txBody>
          <a:bodyPr/>
          <a:lstStyle/>
          <a:p>
            <a:fld id="{B14083B2-57B7-463D-B788-B5F3E47DBFFA}" type="slidenum">
              <a:rPr lang="en-US" smtClean="0"/>
              <a:t>3</a:t>
            </a:fld>
            <a:endParaRPr lang="en-US" dirty="0"/>
          </a:p>
        </p:txBody>
      </p:sp>
    </p:spTree>
    <p:extLst>
      <p:ext uri="{BB962C8B-B14F-4D97-AF65-F5344CB8AC3E}">
        <p14:creationId xmlns:p14="http://schemas.microsoft.com/office/powerpoint/2010/main" val="411669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Not there yet, but 2024 makes strides to address these issues.</a:t>
            </a:r>
          </a:p>
        </p:txBody>
      </p:sp>
      <p:sp>
        <p:nvSpPr>
          <p:cNvPr id="4" name="Slide Number Placeholder 3"/>
          <p:cNvSpPr>
            <a:spLocks noGrp="1"/>
          </p:cNvSpPr>
          <p:nvPr>
            <p:ph type="sldNum" sz="quarter" idx="5"/>
          </p:nvPr>
        </p:nvSpPr>
        <p:spPr/>
        <p:txBody>
          <a:bodyPr/>
          <a:lstStyle/>
          <a:p>
            <a:fld id="{B14083B2-57B7-463D-B788-B5F3E47DBFFA}" type="slidenum">
              <a:rPr lang="en-US" smtClean="0"/>
              <a:t>30</a:t>
            </a:fld>
            <a:endParaRPr lang="en-US"/>
          </a:p>
        </p:txBody>
      </p:sp>
    </p:spTree>
    <p:extLst>
      <p:ext uri="{BB962C8B-B14F-4D97-AF65-F5344CB8AC3E}">
        <p14:creationId xmlns:p14="http://schemas.microsoft.com/office/powerpoint/2010/main" val="2052483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FFFFFF"/>
              </a:solidFill>
              <a:effectLst/>
              <a:highlight>
                <a:srgbClr val="121212"/>
              </a:highligh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B14083B2-57B7-463D-B788-B5F3E47DBFFA}" type="slidenum">
              <a:rPr lang="en-US" smtClean="0"/>
              <a:t>31</a:t>
            </a:fld>
            <a:endParaRPr lang="en-US"/>
          </a:p>
        </p:txBody>
      </p:sp>
    </p:spTree>
    <p:extLst>
      <p:ext uri="{BB962C8B-B14F-4D97-AF65-F5344CB8AC3E}">
        <p14:creationId xmlns:p14="http://schemas.microsoft.com/office/powerpoint/2010/main" val="2535927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Alt-click to select all elements under a selected element.</a:t>
            </a:r>
          </a:p>
        </p:txBody>
      </p:sp>
      <p:sp>
        <p:nvSpPr>
          <p:cNvPr id="4" name="Slide Number Placeholder 3"/>
          <p:cNvSpPr>
            <a:spLocks noGrp="1"/>
          </p:cNvSpPr>
          <p:nvPr>
            <p:ph type="sldNum" sz="quarter" idx="5"/>
          </p:nvPr>
        </p:nvSpPr>
        <p:spPr/>
        <p:txBody>
          <a:bodyPr/>
          <a:lstStyle/>
          <a:p>
            <a:fld id="{B14083B2-57B7-463D-B788-B5F3E47DBFFA}" type="slidenum">
              <a:rPr lang="en-US" smtClean="0"/>
              <a:t>32</a:t>
            </a:fld>
            <a:endParaRPr lang="en-US"/>
          </a:p>
        </p:txBody>
      </p:sp>
    </p:spTree>
    <p:extLst>
      <p:ext uri="{BB962C8B-B14F-4D97-AF65-F5344CB8AC3E}">
        <p14:creationId xmlns:p14="http://schemas.microsoft.com/office/powerpoint/2010/main" val="1702842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FFFFFF"/>
              </a:solidFill>
              <a:effectLst/>
              <a:highlight>
                <a:srgbClr val="121212"/>
              </a:highligh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B14083B2-57B7-463D-B788-B5F3E47DBFFA}" type="slidenum">
              <a:rPr lang="en-US" smtClean="0"/>
              <a:t>33</a:t>
            </a:fld>
            <a:endParaRPr lang="en-US"/>
          </a:p>
        </p:txBody>
      </p:sp>
    </p:spTree>
    <p:extLst>
      <p:ext uri="{BB962C8B-B14F-4D97-AF65-F5344CB8AC3E}">
        <p14:creationId xmlns:p14="http://schemas.microsoft.com/office/powerpoint/2010/main" val="4028338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Allows users to search for indexed documents</a:t>
            </a:r>
          </a:p>
        </p:txBody>
      </p:sp>
      <p:sp>
        <p:nvSpPr>
          <p:cNvPr id="4" name="Slide Number Placeholder 3"/>
          <p:cNvSpPr>
            <a:spLocks noGrp="1"/>
          </p:cNvSpPr>
          <p:nvPr>
            <p:ph type="sldNum" sz="quarter" idx="5"/>
          </p:nvPr>
        </p:nvSpPr>
        <p:spPr/>
        <p:txBody>
          <a:bodyPr/>
          <a:lstStyle/>
          <a:p>
            <a:fld id="{B14083B2-57B7-463D-B788-B5F3E47DBFFA}" type="slidenum">
              <a:rPr lang="en-US" smtClean="0"/>
              <a:t>34</a:t>
            </a:fld>
            <a:endParaRPr lang="en-US"/>
          </a:p>
        </p:txBody>
      </p:sp>
    </p:spTree>
    <p:extLst>
      <p:ext uri="{BB962C8B-B14F-4D97-AF65-F5344CB8AC3E}">
        <p14:creationId xmlns:p14="http://schemas.microsoft.com/office/powerpoint/2010/main" val="3168158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Allows users to search for indexed documents</a:t>
            </a:r>
          </a:p>
        </p:txBody>
      </p:sp>
      <p:sp>
        <p:nvSpPr>
          <p:cNvPr id="4" name="Slide Number Placeholder 3"/>
          <p:cNvSpPr>
            <a:spLocks noGrp="1"/>
          </p:cNvSpPr>
          <p:nvPr>
            <p:ph type="sldNum" sz="quarter" idx="5"/>
          </p:nvPr>
        </p:nvSpPr>
        <p:spPr/>
        <p:txBody>
          <a:bodyPr/>
          <a:lstStyle/>
          <a:p>
            <a:fld id="{B14083B2-57B7-463D-B788-B5F3E47DBFFA}" type="slidenum">
              <a:rPr lang="en-US" smtClean="0"/>
              <a:t>35</a:t>
            </a:fld>
            <a:endParaRPr lang="en-US"/>
          </a:p>
        </p:txBody>
      </p:sp>
    </p:spTree>
    <p:extLst>
      <p:ext uri="{BB962C8B-B14F-4D97-AF65-F5344CB8AC3E}">
        <p14:creationId xmlns:p14="http://schemas.microsoft.com/office/powerpoint/2010/main" val="4226722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FFFFFF"/>
              </a:solidFill>
              <a:effectLst/>
              <a:highlight>
                <a:srgbClr val="121212"/>
              </a:highligh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B14083B2-57B7-463D-B788-B5F3E47DBFFA}" type="slidenum">
              <a:rPr lang="en-US" smtClean="0"/>
              <a:t>36</a:t>
            </a:fld>
            <a:endParaRPr lang="en-US"/>
          </a:p>
        </p:txBody>
      </p:sp>
    </p:spTree>
    <p:extLst>
      <p:ext uri="{BB962C8B-B14F-4D97-AF65-F5344CB8AC3E}">
        <p14:creationId xmlns:p14="http://schemas.microsoft.com/office/powerpoint/2010/main" val="3001079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highlight>
                  <a:srgbClr val="121212"/>
                </a:highlight>
                <a:latin typeface="Courier New" panose="02070309020205020404" pitchFamily="49" charset="0"/>
              </a:rPr>
              <a:t>Ex: An HTML report categorizing line items</a:t>
            </a:r>
          </a:p>
          <a:p>
            <a:pPr algn="l"/>
            <a:r>
              <a:rPr lang="en-US" b="0" i="0" dirty="0">
                <a:solidFill>
                  <a:srgbClr val="FFFFFF"/>
                </a:solidFill>
                <a:effectLst/>
                <a:highlight>
                  <a:srgbClr val="121212"/>
                </a:highlight>
                <a:latin typeface="Courier New" panose="02070309020205020404" pitchFamily="49" charset="0"/>
              </a:rPr>
              <a:t>Ex: A contact list for any listed party</a:t>
            </a:r>
          </a:p>
        </p:txBody>
      </p:sp>
      <p:sp>
        <p:nvSpPr>
          <p:cNvPr id="4" name="Slide Number Placeholder 3"/>
          <p:cNvSpPr>
            <a:spLocks noGrp="1"/>
          </p:cNvSpPr>
          <p:nvPr>
            <p:ph type="sldNum" sz="quarter" idx="5"/>
          </p:nvPr>
        </p:nvSpPr>
        <p:spPr/>
        <p:txBody>
          <a:bodyPr/>
          <a:lstStyle/>
          <a:p>
            <a:fld id="{B14083B2-57B7-463D-B788-B5F3E47DBFFA}" type="slidenum">
              <a:rPr lang="en-US" smtClean="0"/>
              <a:t>37</a:t>
            </a:fld>
            <a:endParaRPr lang="en-US"/>
          </a:p>
        </p:txBody>
      </p:sp>
    </p:spTree>
    <p:extLst>
      <p:ext uri="{BB962C8B-B14F-4D97-AF65-F5344CB8AC3E}">
        <p14:creationId xmlns:p14="http://schemas.microsoft.com/office/powerpoint/2010/main" val="89030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tx1">
                    <a:lumMod val="20000"/>
                    <a:lumOff val="80000"/>
                  </a:schemeClr>
                </a:solidFill>
              </a:rPr>
              <a:t>We are in new territory with the Search page. Grooper has never had a robust search and retrieval mechanism. We will be looking for more and more ways to use the Search page as Grooper 2024 matures.</a:t>
            </a:r>
          </a:p>
          <a:p>
            <a:pPr algn="l"/>
            <a:endParaRPr lang="en-US" sz="1200" b="0" i="0" dirty="0">
              <a:solidFill>
                <a:schemeClr val="tx1">
                  <a:lumMod val="20000"/>
                  <a:lumOff val="80000"/>
                </a:schemeClr>
              </a:solidFill>
              <a:effectLst/>
              <a:highlight>
                <a:srgbClr val="121212"/>
              </a:highlight>
              <a:latin typeface="Courier New" panose="02070309020205020404" pitchFamily="49" charset="0"/>
            </a:endParaRPr>
          </a:p>
          <a:p>
            <a:pPr algn="l"/>
            <a:r>
              <a:rPr lang="en-US" sz="1200" b="0" i="0" dirty="0">
                <a:solidFill>
                  <a:schemeClr val="tx1">
                    <a:lumMod val="20000"/>
                    <a:lumOff val="80000"/>
                  </a:schemeClr>
                </a:solidFill>
                <a:effectLst/>
                <a:highlight>
                  <a:srgbClr val="121212"/>
                </a:highlight>
                <a:latin typeface="Courier New" panose="02070309020205020404" pitchFamily="49" charset="0"/>
              </a:rPr>
              <a:t>Importantly it lays the groundwork for Grooper as a document repository.</a:t>
            </a:r>
            <a:endParaRPr lang="en-US" b="0" i="0" dirty="0">
              <a:solidFill>
                <a:srgbClr val="FFFFFF"/>
              </a:solidFill>
              <a:effectLst/>
              <a:highlight>
                <a:srgbClr val="121212"/>
              </a:highlight>
              <a:latin typeface="Courier New" panose="02070309020205020404" pitchFamily="49" charset="0"/>
            </a:endParaRPr>
          </a:p>
        </p:txBody>
      </p:sp>
      <p:sp>
        <p:nvSpPr>
          <p:cNvPr id="4" name="Slide Number Placeholder 3"/>
          <p:cNvSpPr>
            <a:spLocks noGrp="1"/>
          </p:cNvSpPr>
          <p:nvPr>
            <p:ph type="sldNum" sz="quarter" idx="5"/>
          </p:nvPr>
        </p:nvSpPr>
        <p:spPr/>
        <p:txBody>
          <a:bodyPr/>
          <a:lstStyle/>
          <a:p>
            <a:fld id="{B14083B2-57B7-463D-B788-B5F3E47DBFFA}" type="slidenum">
              <a:rPr lang="en-US" smtClean="0"/>
              <a:t>38</a:t>
            </a:fld>
            <a:endParaRPr lang="en-US"/>
          </a:p>
        </p:txBody>
      </p:sp>
    </p:spTree>
    <p:extLst>
      <p:ext uri="{BB962C8B-B14F-4D97-AF65-F5344CB8AC3E}">
        <p14:creationId xmlns:p14="http://schemas.microsoft.com/office/powerpoint/2010/main" val="704950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1 – All topics</a:t>
            </a:r>
          </a:p>
        </p:txBody>
      </p:sp>
      <p:sp>
        <p:nvSpPr>
          <p:cNvPr id="4" name="Slide Number Placeholder 3"/>
          <p:cNvSpPr>
            <a:spLocks noGrp="1"/>
          </p:cNvSpPr>
          <p:nvPr>
            <p:ph type="sldNum" sz="quarter" idx="5"/>
          </p:nvPr>
        </p:nvSpPr>
        <p:spPr/>
        <p:txBody>
          <a:bodyPr/>
          <a:lstStyle/>
          <a:p>
            <a:fld id="{B14083B2-57B7-463D-B788-B5F3E47DBFFA}" type="slidenum">
              <a:rPr lang="en-US" smtClean="0"/>
              <a:t>39</a:t>
            </a:fld>
            <a:endParaRPr lang="en-US" dirty="0"/>
          </a:p>
        </p:txBody>
      </p:sp>
    </p:spTree>
    <p:extLst>
      <p:ext uri="{BB962C8B-B14F-4D97-AF65-F5344CB8AC3E}">
        <p14:creationId xmlns:p14="http://schemas.microsoft.com/office/powerpoint/2010/main" val="231214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t>Grooper 2022</a:t>
            </a:r>
            <a:r>
              <a:rPr lang="en-US" sz="1200" dirty="0">
                <a:solidFill>
                  <a:schemeClr val="tx1">
                    <a:lumMod val="20000"/>
                    <a:lumOff val="80000"/>
                  </a:schemeClr>
                </a:solidFill>
              </a:rPr>
              <a:t>		Grooper web client implemented for Review tasks</a:t>
            </a:r>
          </a:p>
          <a:p>
            <a:pPr>
              <a:spcAft>
                <a:spcPts val="600"/>
              </a:spcAft>
            </a:pPr>
            <a:r>
              <a:rPr lang="en-US" sz="1200" dirty="0"/>
              <a:t>Grooper 2023</a:t>
            </a:r>
            <a:r>
              <a:rPr lang="en-US" sz="1200" dirty="0">
                <a:solidFill>
                  <a:schemeClr val="tx1">
                    <a:lumMod val="20000"/>
                    <a:lumOff val="80000"/>
                  </a:schemeClr>
                </a:solidFill>
              </a:rPr>
              <a:t>		Grooper web client implemented for Design</a:t>
            </a:r>
          </a:p>
          <a:p>
            <a:pPr>
              <a:spcAft>
                <a:spcPts val="600"/>
              </a:spcAft>
            </a:pPr>
            <a:r>
              <a:rPr lang="en-US" sz="1200" dirty="0"/>
              <a:t>Grooper 2023.1</a:t>
            </a:r>
            <a:r>
              <a:rPr lang="en-US" sz="1200" dirty="0">
                <a:solidFill>
                  <a:schemeClr val="tx1">
                    <a:lumMod val="20000"/>
                    <a:lumOff val="80000"/>
                  </a:schemeClr>
                </a:solidFill>
              </a:rPr>
              <a:t>	Improved scripting support for web client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dirty="0">
              <a:solidFill>
                <a:schemeClr val="accent2"/>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chemeClr val="accent2"/>
                </a:solidFill>
              </a:rPr>
              <a:t>Grooper 2024</a:t>
            </a:r>
            <a:r>
              <a:rPr lang="en-US" sz="1200" dirty="0">
                <a:solidFill>
                  <a:schemeClr val="tx1">
                    <a:lumMod val="20000"/>
                    <a:lumOff val="80000"/>
                  </a:schemeClr>
                </a:solidFill>
              </a:rPr>
              <a:t>		Thick client removal</a:t>
            </a:r>
          </a:p>
        </p:txBody>
      </p:sp>
      <p:sp>
        <p:nvSpPr>
          <p:cNvPr id="4" name="Slide Number Placeholder 3"/>
          <p:cNvSpPr>
            <a:spLocks noGrp="1"/>
          </p:cNvSpPr>
          <p:nvPr>
            <p:ph type="sldNum" sz="quarter" idx="5"/>
          </p:nvPr>
        </p:nvSpPr>
        <p:spPr/>
        <p:txBody>
          <a:bodyPr/>
          <a:lstStyle/>
          <a:p>
            <a:fld id="{B14083B2-57B7-463D-B788-B5F3E47DBFFA}" type="slidenum">
              <a:rPr lang="en-US" smtClean="0"/>
              <a:t>4</a:t>
            </a:fld>
            <a:endParaRPr lang="en-US" dirty="0"/>
          </a:p>
        </p:txBody>
      </p:sp>
    </p:spTree>
    <p:extLst>
      <p:ext uri="{BB962C8B-B14F-4D97-AF65-F5344CB8AC3E}">
        <p14:creationId xmlns:p14="http://schemas.microsoft.com/office/powerpoint/2010/main" val="221342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difference here.  What takes several clicks in a point and click UI is done with a few text based commands in command line interface</a:t>
            </a:r>
          </a:p>
          <a:p>
            <a:endParaRPr lang="en-US" dirty="0"/>
          </a:p>
          <a:p>
            <a:r>
              <a:rPr lang="en-US" dirty="0"/>
              <a:t>Can procedurally execute functions previously done in Grooper Config with simple command line scripts. (You can execute GCC from Windows Command Prompt btw)</a:t>
            </a:r>
          </a:p>
          <a:p>
            <a:endParaRPr lang="en-US" dirty="0"/>
          </a:p>
          <a:p>
            <a:r>
              <a:rPr lang="en-US" dirty="0"/>
              <a:t>While we’ve </a:t>
            </a:r>
            <a:r>
              <a:rPr lang="en-US" dirty="0" err="1"/>
              <a:t>poc’d</a:t>
            </a:r>
            <a:r>
              <a:rPr lang="en-US" dirty="0"/>
              <a:t> deploying Grooper in Docker containers it’s GCC that’s really going to let us do it.</a:t>
            </a:r>
          </a:p>
        </p:txBody>
      </p:sp>
      <p:sp>
        <p:nvSpPr>
          <p:cNvPr id="4" name="Slide Number Placeholder 3"/>
          <p:cNvSpPr>
            <a:spLocks noGrp="1"/>
          </p:cNvSpPr>
          <p:nvPr>
            <p:ph type="sldNum" sz="quarter" idx="5"/>
          </p:nvPr>
        </p:nvSpPr>
        <p:spPr/>
        <p:txBody>
          <a:bodyPr/>
          <a:lstStyle/>
          <a:p>
            <a:fld id="{B14083B2-57B7-463D-B788-B5F3E47DBFFA}" type="slidenum">
              <a:rPr lang="en-US" smtClean="0"/>
              <a:t>5</a:t>
            </a:fld>
            <a:endParaRPr lang="en-US" dirty="0"/>
          </a:p>
        </p:txBody>
      </p:sp>
    </p:spTree>
    <p:extLst>
      <p:ext uri="{BB962C8B-B14F-4D97-AF65-F5344CB8AC3E}">
        <p14:creationId xmlns:p14="http://schemas.microsoft.com/office/powerpoint/2010/main" val="108912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6</a:t>
            </a:fld>
            <a:endParaRPr lang="en-US" dirty="0"/>
          </a:p>
        </p:txBody>
      </p:sp>
    </p:spTree>
    <p:extLst>
      <p:ext uri="{BB962C8B-B14F-4D97-AF65-F5344CB8AC3E}">
        <p14:creationId xmlns:p14="http://schemas.microsoft.com/office/powerpoint/2010/main" val="273922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7</a:t>
            </a:fld>
            <a:endParaRPr lang="en-US"/>
          </a:p>
        </p:txBody>
      </p:sp>
    </p:spTree>
    <p:extLst>
      <p:ext uri="{BB962C8B-B14F-4D97-AF65-F5344CB8AC3E}">
        <p14:creationId xmlns:p14="http://schemas.microsoft.com/office/powerpoint/2010/main" val="321981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8</a:t>
            </a:fld>
            <a:endParaRPr lang="en-US"/>
          </a:p>
        </p:txBody>
      </p:sp>
    </p:spTree>
    <p:extLst>
      <p:ext uri="{BB962C8B-B14F-4D97-AF65-F5344CB8AC3E}">
        <p14:creationId xmlns:p14="http://schemas.microsoft.com/office/powerpoint/2010/main" val="174978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4083B2-57B7-463D-B788-B5F3E47DBFFA}" type="slidenum">
              <a:rPr lang="en-US" smtClean="0"/>
              <a:t>9</a:t>
            </a:fld>
            <a:endParaRPr lang="en-US"/>
          </a:p>
        </p:txBody>
      </p:sp>
    </p:spTree>
    <p:extLst>
      <p:ext uri="{BB962C8B-B14F-4D97-AF65-F5344CB8AC3E}">
        <p14:creationId xmlns:p14="http://schemas.microsoft.com/office/powerpoint/2010/main" val="405562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7350-3B31-916B-905E-9A9B1D243E95}"/>
              </a:ext>
            </a:extLst>
          </p:cNvPr>
          <p:cNvSpPr>
            <a:spLocks noGrp="1"/>
          </p:cNvSpPr>
          <p:nvPr>
            <p:ph type="ctrTitle"/>
          </p:nvPr>
        </p:nvSpPr>
        <p:spPr>
          <a:xfrm>
            <a:off x="1524000" y="1122363"/>
            <a:ext cx="9144000" cy="2387600"/>
          </a:xfrm>
          <a:noFill/>
          <a:ln>
            <a:noFill/>
          </a:ln>
        </p:spPr>
        <p:txBody>
          <a:bodyPr anchor="b">
            <a:normAutofit/>
          </a:bodyPr>
          <a:lstStyle>
            <a:lvl1pPr algn="ctr">
              <a:defRPr sz="4000" cap="all" baseline="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E6AECD5-8658-38C0-7CEA-763B16158814}"/>
              </a:ext>
            </a:extLst>
          </p:cNvPr>
          <p:cNvSpPr>
            <a:spLocks noGrp="1"/>
          </p:cNvSpPr>
          <p:nvPr>
            <p:ph type="subTitle" idx="1"/>
          </p:nvPr>
        </p:nvSpPr>
        <p:spPr>
          <a:xfrm>
            <a:off x="1524000" y="3602038"/>
            <a:ext cx="9144000" cy="1655762"/>
          </a:xfrm>
        </p:spPr>
        <p:txBody>
          <a:bodyPr>
            <a:normAutofit/>
          </a:bodyPr>
          <a:lstStyle>
            <a:lvl1pPr marL="0" indent="0" algn="ctr">
              <a:buNone/>
              <a:defRPr sz="2800" cap="small" baseline="0">
                <a:latin typeface="Roboto Bk" pitchFamily="2" charset="0"/>
                <a:ea typeface="Roboto Bk"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CF666-FDD4-62E0-66C3-3BB4355DF13B}"/>
              </a:ext>
            </a:extLst>
          </p:cNvPr>
          <p:cNvSpPr>
            <a:spLocks noGrp="1"/>
          </p:cNvSpPr>
          <p:nvPr>
            <p:ph type="dt" sz="half" idx="10"/>
          </p:nvPr>
        </p:nvSpPr>
        <p:spPr/>
        <p:txBody>
          <a:bodyPr/>
          <a:lstStyle/>
          <a:p>
            <a:fld id="{937885C3-3312-42EA-8547-07C2F91A9BCB}" type="datetimeFigureOut">
              <a:rPr lang="en-US" smtClean="0"/>
              <a:t>7/15/2024</a:t>
            </a:fld>
            <a:endParaRPr lang="en-US"/>
          </a:p>
        </p:txBody>
      </p:sp>
      <p:sp>
        <p:nvSpPr>
          <p:cNvPr id="5" name="Footer Placeholder 4">
            <a:extLst>
              <a:ext uri="{FF2B5EF4-FFF2-40B4-BE49-F238E27FC236}">
                <a16:creationId xmlns:a16="http://schemas.microsoft.com/office/drawing/2014/main" id="{A8512062-8C3C-8E85-A547-431114359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E1704-C5CE-BC90-31B1-6FB5A44D3A93}"/>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140022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81A69-B427-2669-CC34-6AFDA6E8FC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AA69FD-47AC-0574-2B9D-3C150108FC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5DAD-1240-7BE1-238C-B2A9D7B6C4A6}"/>
              </a:ext>
            </a:extLst>
          </p:cNvPr>
          <p:cNvSpPr>
            <a:spLocks noGrp="1"/>
          </p:cNvSpPr>
          <p:nvPr>
            <p:ph type="dt" sz="half" idx="10"/>
          </p:nvPr>
        </p:nvSpPr>
        <p:spPr/>
        <p:txBody>
          <a:bodyPr/>
          <a:lstStyle/>
          <a:p>
            <a:fld id="{937885C3-3312-42EA-8547-07C2F91A9BCB}" type="datetimeFigureOut">
              <a:rPr lang="en-US" smtClean="0"/>
              <a:t>7/15/2024</a:t>
            </a:fld>
            <a:endParaRPr lang="en-US"/>
          </a:p>
        </p:txBody>
      </p:sp>
      <p:sp>
        <p:nvSpPr>
          <p:cNvPr id="5" name="Footer Placeholder 4">
            <a:extLst>
              <a:ext uri="{FF2B5EF4-FFF2-40B4-BE49-F238E27FC236}">
                <a16:creationId xmlns:a16="http://schemas.microsoft.com/office/drawing/2014/main" id="{D96CEDB6-6645-266F-D9B3-0007451E5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490EB-B227-66AE-3519-24A556006063}"/>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334815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D92A2-C5FA-7CEF-3316-60ABCBEF97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EBCB87-CF72-EE9E-7CC5-DA79BC31D9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6FED2-E5DF-2F8A-F739-0A2DAEC06CD4}"/>
              </a:ext>
            </a:extLst>
          </p:cNvPr>
          <p:cNvSpPr>
            <a:spLocks noGrp="1"/>
          </p:cNvSpPr>
          <p:nvPr>
            <p:ph type="dt" sz="half" idx="10"/>
          </p:nvPr>
        </p:nvSpPr>
        <p:spPr/>
        <p:txBody>
          <a:bodyPr/>
          <a:lstStyle/>
          <a:p>
            <a:fld id="{937885C3-3312-42EA-8547-07C2F91A9BCB}" type="datetimeFigureOut">
              <a:rPr lang="en-US" smtClean="0"/>
              <a:t>7/15/2024</a:t>
            </a:fld>
            <a:endParaRPr lang="en-US"/>
          </a:p>
        </p:txBody>
      </p:sp>
      <p:sp>
        <p:nvSpPr>
          <p:cNvPr id="5" name="Footer Placeholder 4">
            <a:extLst>
              <a:ext uri="{FF2B5EF4-FFF2-40B4-BE49-F238E27FC236}">
                <a16:creationId xmlns:a16="http://schemas.microsoft.com/office/drawing/2014/main" id="{F4738DBE-E414-83A0-B36C-030CE9293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24939-81B6-8E5E-D110-7B03CFAE3B4B}"/>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16512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7F29-3E1C-9853-1178-B80F1C25FF5E}"/>
              </a:ext>
            </a:extLst>
          </p:cNvPr>
          <p:cNvSpPr>
            <a:spLocks noGrp="1"/>
          </p:cNvSpPr>
          <p:nvPr>
            <p:ph type="title"/>
          </p:nvPr>
        </p:nvSpPr>
        <p:spPr/>
        <p:txBody>
          <a:bodyPr>
            <a:normAutofit/>
          </a:bodyPr>
          <a:lstStyle>
            <a:lvl1pPr>
              <a:defRPr sz="4000" cap="all" baseline="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0E0B9B2-30CC-0B46-F51F-23C7A738F9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3F467-B17F-C027-DEFA-721FDC758022}"/>
              </a:ext>
            </a:extLst>
          </p:cNvPr>
          <p:cNvSpPr>
            <a:spLocks noGrp="1"/>
          </p:cNvSpPr>
          <p:nvPr>
            <p:ph type="dt" sz="half" idx="10"/>
          </p:nvPr>
        </p:nvSpPr>
        <p:spPr/>
        <p:txBody>
          <a:bodyPr/>
          <a:lstStyle/>
          <a:p>
            <a:fld id="{937885C3-3312-42EA-8547-07C2F91A9BCB}" type="datetimeFigureOut">
              <a:rPr lang="en-US" smtClean="0"/>
              <a:t>7/15/2024</a:t>
            </a:fld>
            <a:endParaRPr lang="en-US"/>
          </a:p>
        </p:txBody>
      </p:sp>
      <p:sp>
        <p:nvSpPr>
          <p:cNvPr id="5" name="Footer Placeholder 4">
            <a:extLst>
              <a:ext uri="{FF2B5EF4-FFF2-40B4-BE49-F238E27FC236}">
                <a16:creationId xmlns:a16="http://schemas.microsoft.com/office/drawing/2014/main" id="{0433B220-5AC9-5D8B-787D-513FA9247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D5789-75F6-A94E-62D0-A0B91080C68B}"/>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415245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F739-299F-5325-7463-08E4470BAB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914B80-F994-2634-F1B1-433FD8BE0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14B0F-756C-5E5F-3D16-7FAFC00269FD}"/>
              </a:ext>
            </a:extLst>
          </p:cNvPr>
          <p:cNvSpPr>
            <a:spLocks noGrp="1"/>
          </p:cNvSpPr>
          <p:nvPr>
            <p:ph type="dt" sz="half" idx="10"/>
          </p:nvPr>
        </p:nvSpPr>
        <p:spPr/>
        <p:txBody>
          <a:bodyPr/>
          <a:lstStyle/>
          <a:p>
            <a:fld id="{937885C3-3312-42EA-8547-07C2F91A9BCB}" type="datetimeFigureOut">
              <a:rPr lang="en-US" smtClean="0"/>
              <a:t>7/15/2024</a:t>
            </a:fld>
            <a:endParaRPr lang="en-US"/>
          </a:p>
        </p:txBody>
      </p:sp>
      <p:sp>
        <p:nvSpPr>
          <p:cNvPr id="5" name="Footer Placeholder 4">
            <a:extLst>
              <a:ext uri="{FF2B5EF4-FFF2-40B4-BE49-F238E27FC236}">
                <a16:creationId xmlns:a16="http://schemas.microsoft.com/office/drawing/2014/main" id="{59980161-A7CC-89F6-C2AF-CC16C4576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E7598-EE43-95E7-4489-8A578C90B28E}"/>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43160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6066-798B-CB26-8D8C-22398E443D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4F9FD-21ED-BF85-AA48-D829E88E9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76E3C-88C6-D538-7327-8A21CCBBC5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2B8B0F-F144-E889-71C4-53C4B7DAF6EB}"/>
              </a:ext>
            </a:extLst>
          </p:cNvPr>
          <p:cNvSpPr>
            <a:spLocks noGrp="1"/>
          </p:cNvSpPr>
          <p:nvPr>
            <p:ph type="dt" sz="half" idx="10"/>
          </p:nvPr>
        </p:nvSpPr>
        <p:spPr/>
        <p:txBody>
          <a:bodyPr/>
          <a:lstStyle/>
          <a:p>
            <a:fld id="{937885C3-3312-42EA-8547-07C2F91A9BCB}" type="datetimeFigureOut">
              <a:rPr lang="en-US" smtClean="0"/>
              <a:t>7/15/2024</a:t>
            </a:fld>
            <a:endParaRPr lang="en-US"/>
          </a:p>
        </p:txBody>
      </p:sp>
      <p:sp>
        <p:nvSpPr>
          <p:cNvPr id="6" name="Footer Placeholder 5">
            <a:extLst>
              <a:ext uri="{FF2B5EF4-FFF2-40B4-BE49-F238E27FC236}">
                <a16:creationId xmlns:a16="http://schemas.microsoft.com/office/drawing/2014/main" id="{E384AAED-7588-75A0-3F10-0B2A5A947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EEF3A-616C-18CB-E416-B9C5BF4124B8}"/>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311378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A887-F7D3-B15F-F79E-18D5EDB8A7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134C9B-A26F-BFF9-77F9-7ED5695587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1BD3B-92D3-0D23-6839-73486B2366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E9154-8E3E-6968-8A6B-36DDB3FFF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14E0A6-4B0A-10CA-F38E-3982067D54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9F2BF7-C67E-3492-27B1-AA316B0EFEE2}"/>
              </a:ext>
            </a:extLst>
          </p:cNvPr>
          <p:cNvSpPr>
            <a:spLocks noGrp="1"/>
          </p:cNvSpPr>
          <p:nvPr>
            <p:ph type="dt" sz="half" idx="10"/>
          </p:nvPr>
        </p:nvSpPr>
        <p:spPr/>
        <p:txBody>
          <a:bodyPr/>
          <a:lstStyle/>
          <a:p>
            <a:fld id="{937885C3-3312-42EA-8547-07C2F91A9BCB}" type="datetimeFigureOut">
              <a:rPr lang="en-US" smtClean="0"/>
              <a:t>7/15/2024</a:t>
            </a:fld>
            <a:endParaRPr lang="en-US"/>
          </a:p>
        </p:txBody>
      </p:sp>
      <p:sp>
        <p:nvSpPr>
          <p:cNvPr id="8" name="Footer Placeholder 7">
            <a:extLst>
              <a:ext uri="{FF2B5EF4-FFF2-40B4-BE49-F238E27FC236}">
                <a16:creationId xmlns:a16="http://schemas.microsoft.com/office/drawing/2014/main" id="{5B453BD4-7C3F-AD18-DAF8-BDF2F38F9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171400-359B-4364-AD5F-33B96D5C7A34}"/>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64033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FA0F-C40D-EBC5-6418-0A048E13FE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ED7C9-AE29-0DEC-5C7C-7C87E4715954}"/>
              </a:ext>
            </a:extLst>
          </p:cNvPr>
          <p:cNvSpPr>
            <a:spLocks noGrp="1"/>
          </p:cNvSpPr>
          <p:nvPr>
            <p:ph type="dt" sz="half" idx="10"/>
          </p:nvPr>
        </p:nvSpPr>
        <p:spPr/>
        <p:txBody>
          <a:bodyPr/>
          <a:lstStyle/>
          <a:p>
            <a:fld id="{937885C3-3312-42EA-8547-07C2F91A9BCB}" type="datetimeFigureOut">
              <a:rPr lang="en-US" smtClean="0"/>
              <a:t>7/15/2024</a:t>
            </a:fld>
            <a:endParaRPr lang="en-US"/>
          </a:p>
        </p:txBody>
      </p:sp>
      <p:sp>
        <p:nvSpPr>
          <p:cNvPr id="4" name="Footer Placeholder 3">
            <a:extLst>
              <a:ext uri="{FF2B5EF4-FFF2-40B4-BE49-F238E27FC236}">
                <a16:creationId xmlns:a16="http://schemas.microsoft.com/office/drawing/2014/main" id="{4A0F2CC8-E1A8-F44A-6B96-FFFB7BBC6E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90BEAB-50BF-87CB-DFBF-A98CFD3E97C4}"/>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154073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D03BD-8780-B18D-4250-658CB1C07A3A}"/>
              </a:ext>
            </a:extLst>
          </p:cNvPr>
          <p:cNvSpPr>
            <a:spLocks noGrp="1"/>
          </p:cNvSpPr>
          <p:nvPr>
            <p:ph type="dt" sz="half" idx="10"/>
          </p:nvPr>
        </p:nvSpPr>
        <p:spPr/>
        <p:txBody>
          <a:bodyPr/>
          <a:lstStyle/>
          <a:p>
            <a:fld id="{937885C3-3312-42EA-8547-07C2F91A9BCB}" type="datetimeFigureOut">
              <a:rPr lang="en-US" smtClean="0"/>
              <a:t>7/15/2024</a:t>
            </a:fld>
            <a:endParaRPr lang="en-US"/>
          </a:p>
        </p:txBody>
      </p:sp>
      <p:sp>
        <p:nvSpPr>
          <p:cNvPr id="3" name="Footer Placeholder 2">
            <a:extLst>
              <a:ext uri="{FF2B5EF4-FFF2-40B4-BE49-F238E27FC236}">
                <a16:creationId xmlns:a16="http://schemas.microsoft.com/office/drawing/2014/main" id="{02734AFF-F936-8CE8-5B64-33F7D2FB3D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AC4210-CA5F-FDD3-1649-19143B4B74B4}"/>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45785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0917-7CBD-03CF-F4C4-17E45036E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AC35BE-FEC8-5A8B-454C-2009ACECF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7EA4D-64F5-0C6E-6F7A-0B97EBF5C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DFD02-C3CD-A9EF-68B4-D651A5EA89E7}"/>
              </a:ext>
            </a:extLst>
          </p:cNvPr>
          <p:cNvSpPr>
            <a:spLocks noGrp="1"/>
          </p:cNvSpPr>
          <p:nvPr>
            <p:ph type="dt" sz="half" idx="10"/>
          </p:nvPr>
        </p:nvSpPr>
        <p:spPr/>
        <p:txBody>
          <a:bodyPr/>
          <a:lstStyle/>
          <a:p>
            <a:fld id="{937885C3-3312-42EA-8547-07C2F91A9BCB}" type="datetimeFigureOut">
              <a:rPr lang="en-US" smtClean="0"/>
              <a:t>7/15/2024</a:t>
            </a:fld>
            <a:endParaRPr lang="en-US"/>
          </a:p>
        </p:txBody>
      </p:sp>
      <p:sp>
        <p:nvSpPr>
          <p:cNvPr id="6" name="Footer Placeholder 5">
            <a:extLst>
              <a:ext uri="{FF2B5EF4-FFF2-40B4-BE49-F238E27FC236}">
                <a16:creationId xmlns:a16="http://schemas.microsoft.com/office/drawing/2014/main" id="{D3F899BD-A70C-CA40-C831-7B82EACB2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3B440-3F9E-4FB9-EEB9-A5A9CEBFC5D7}"/>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395383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42B8-E1FB-B638-3A99-5573090C3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54BBB9-E987-6C03-4DFC-1BDC1DA43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90FF0-DF22-356D-28BB-C94031D40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AA9EB-75A3-7E2F-4A8A-E5C8736E3555}"/>
              </a:ext>
            </a:extLst>
          </p:cNvPr>
          <p:cNvSpPr>
            <a:spLocks noGrp="1"/>
          </p:cNvSpPr>
          <p:nvPr>
            <p:ph type="dt" sz="half" idx="10"/>
          </p:nvPr>
        </p:nvSpPr>
        <p:spPr/>
        <p:txBody>
          <a:bodyPr/>
          <a:lstStyle/>
          <a:p>
            <a:fld id="{937885C3-3312-42EA-8547-07C2F91A9BCB}" type="datetimeFigureOut">
              <a:rPr lang="en-US" smtClean="0"/>
              <a:t>7/15/2024</a:t>
            </a:fld>
            <a:endParaRPr lang="en-US"/>
          </a:p>
        </p:txBody>
      </p:sp>
      <p:sp>
        <p:nvSpPr>
          <p:cNvPr id="6" name="Footer Placeholder 5">
            <a:extLst>
              <a:ext uri="{FF2B5EF4-FFF2-40B4-BE49-F238E27FC236}">
                <a16:creationId xmlns:a16="http://schemas.microsoft.com/office/drawing/2014/main" id="{99C536DD-A210-3380-6BD0-0D2289D91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74754-4327-70D5-E260-5113BE0A486E}"/>
              </a:ext>
            </a:extLst>
          </p:cNvPr>
          <p:cNvSpPr>
            <a:spLocks noGrp="1"/>
          </p:cNvSpPr>
          <p:nvPr>
            <p:ph type="sldNum" sz="quarter" idx="12"/>
          </p:nvPr>
        </p:nvSpPr>
        <p:spPr/>
        <p:txBody>
          <a:bodyPr/>
          <a:lstStyle/>
          <a:p>
            <a:fld id="{99144D8A-CE75-4157-93D0-DE4C453D77D2}" type="slidenum">
              <a:rPr lang="en-US" smtClean="0"/>
              <a:t>‹#›</a:t>
            </a:fld>
            <a:endParaRPr lang="en-US"/>
          </a:p>
        </p:txBody>
      </p:sp>
    </p:spTree>
    <p:extLst>
      <p:ext uri="{BB962C8B-B14F-4D97-AF65-F5344CB8AC3E}">
        <p14:creationId xmlns:p14="http://schemas.microsoft.com/office/powerpoint/2010/main" val="184488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1F26B-B871-CF01-B30D-6F206AD5A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B8EA42-C88A-F68E-DA6C-0BC27ABE8D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762CE-BFF0-5BD2-B4C5-E7A10B1DD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885C3-3312-42EA-8547-07C2F91A9BCB}" type="datetimeFigureOut">
              <a:rPr lang="en-US" smtClean="0"/>
              <a:t>7/15/2024</a:t>
            </a:fld>
            <a:endParaRPr lang="en-US"/>
          </a:p>
        </p:txBody>
      </p:sp>
      <p:sp>
        <p:nvSpPr>
          <p:cNvPr id="5" name="Footer Placeholder 4">
            <a:extLst>
              <a:ext uri="{FF2B5EF4-FFF2-40B4-BE49-F238E27FC236}">
                <a16:creationId xmlns:a16="http://schemas.microsoft.com/office/drawing/2014/main" id="{E8578F2A-76F0-C09E-FFA8-3E5CE65E3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8DF9AD-E0A5-1DCA-D217-C30D9B2F24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44D8A-CE75-4157-93D0-DE4C453D77D2}" type="slidenum">
              <a:rPr lang="en-US" smtClean="0"/>
              <a:t>‹#›</a:t>
            </a:fld>
            <a:endParaRPr lang="en-US"/>
          </a:p>
        </p:txBody>
      </p:sp>
    </p:spTree>
    <p:extLst>
      <p:ext uri="{BB962C8B-B14F-4D97-AF65-F5344CB8AC3E}">
        <p14:creationId xmlns:p14="http://schemas.microsoft.com/office/powerpoint/2010/main" val="1970143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29.svg"/><Relationship Id="rId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16.sv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34.png"/><Relationship Id="rId4" Type="http://schemas.openxmlformats.org/officeDocument/2006/relationships/image" Target="../media/image16.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1.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3.png"/><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8.png"/><Relationship Id="rId4" Type="http://schemas.openxmlformats.org/officeDocument/2006/relationships/image" Target="../media/image16.sv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image" Target="../media/image52.sv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3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1" name="TextBox 10" hidden="1">
            <a:extLst>
              <a:ext uri="{FF2B5EF4-FFF2-40B4-BE49-F238E27FC236}">
                <a16:creationId xmlns:a16="http://schemas.microsoft.com/office/drawing/2014/main" id="{777DB7FB-70B3-7EFF-F7E0-A1F3AE868670}"/>
              </a:ext>
            </a:extLst>
          </p:cNvPr>
          <p:cNvSpPr txBox="1"/>
          <p:nvPr/>
        </p:nvSpPr>
        <p:spPr>
          <a:xfrm>
            <a:off x="5051394" y="4861235"/>
            <a:ext cx="5908706" cy="923330"/>
          </a:xfrm>
          <a:prstGeom prst="rect">
            <a:avLst/>
          </a:prstGeom>
          <a:noFill/>
        </p:spPr>
        <p:txBody>
          <a:bodyPr wrap="square" rtlCol="0">
            <a:spAutoFit/>
          </a:bodyPr>
          <a:lstStyle/>
          <a:p>
            <a:pPr algn="r"/>
            <a:r>
              <a:rPr lang="en-US" dirty="0">
                <a:solidFill>
                  <a:schemeClr val="bg2">
                    <a:lumMod val="75000"/>
                  </a:schemeClr>
                </a:solidFill>
              </a:rPr>
              <a:t>Different types of context clues you in to how to better understand your data.  Understanding context will help you better craft the framework necessary to extract your data.</a:t>
            </a:r>
          </a:p>
        </p:txBody>
      </p:sp>
      <p:sp>
        <p:nvSpPr>
          <p:cNvPr id="2" name="According" hidden="1">
            <a:extLst>
              <a:ext uri="{FF2B5EF4-FFF2-40B4-BE49-F238E27FC236}">
                <a16:creationId xmlns:a16="http://schemas.microsoft.com/office/drawing/2014/main" id="{52F4512A-216C-41E7-FF75-01374EF48F70}"/>
              </a:ext>
            </a:extLst>
          </p:cNvPr>
          <p:cNvSpPr txBox="1">
            <a:spLocks/>
          </p:cNvSpPr>
          <p:nvPr/>
        </p:nvSpPr>
        <p:spPr>
          <a:xfrm>
            <a:off x="5879330" y="4457238"/>
            <a:ext cx="4495800" cy="434975"/>
          </a:xfrm>
          <a:prstGeom prst="rect">
            <a:avLst/>
          </a:prstGeom>
          <a:noFill/>
          <a:ln>
            <a:noFill/>
          </a:ln>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4000" kern="1200" cap="all" baseline="0">
                <a:solidFill>
                  <a:schemeClr val="bg2"/>
                </a:solidFill>
                <a:latin typeface="+mj-lt"/>
                <a:ea typeface="+mj-ea"/>
                <a:cs typeface="+mj-cs"/>
              </a:defRPr>
            </a:lvl1pPr>
          </a:lstStyle>
          <a:p>
            <a:r>
              <a:rPr lang="en-US" sz="2800" cap="small" dirty="0">
                <a:solidFill>
                  <a:schemeClr val="accent2"/>
                </a:solidFill>
                <a:latin typeface="Roboto Bk" pitchFamily="2" charset="0"/>
                <a:ea typeface="Roboto Bk" pitchFamily="2" charset="0"/>
              </a:rPr>
              <a:t>Data Context</a:t>
            </a:r>
          </a:p>
        </p:txBody>
      </p:sp>
      <p:sp>
        <p:nvSpPr>
          <p:cNvPr id="19" name="Parallelogram 4" hidden="1">
            <a:extLst>
              <a:ext uri="{FF2B5EF4-FFF2-40B4-BE49-F238E27FC236}">
                <a16:creationId xmlns:a16="http://schemas.microsoft.com/office/drawing/2014/main" id="{BA01B7B2-463B-4DBE-D6EE-B58157BAC778}"/>
              </a:ext>
            </a:extLst>
          </p:cNvPr>
          <p:cNvSpPr>
            <a:spLocks/>
          </p:cNvSpPr>
          <p:nvPr/>
        </p:nvSpPr>
        <p:spPr>
          <a:xfrm>
            <a:off x="-315582" y="4385735"/>
            <a:ext cx="11954933" cy="1429808"/>
          </a:xfrm>
          <a:custGeom>
            <a:avLst/>
            <a:gdLst>
              <a:gd name="connsiteX0" fmla="*/ 0 w 8135408"/>
              <a:gd name="connsiteY0" fmla="*/ 7078133 h 7078133"/>
              <a:gd name="connsiteX1" fmla="*/ 1769533 w 8135408"/>
              <a:gd name="connsiteY1" fmla="*/ 0 h 7078133"/>
              <a:gd name="connsiteX2" fmla="*/ 8135408 w 8135408"/>
              <a:gd name="connsiteY2" fmla="*/ 0 h 7078133"/>
              <a:gd name="connsiteX3" fmla="*/ 6365875 w 8135408"/>
              <a:gd name="connsiteY3" fmla="*/ 7078133 h 7078133"/>
              <a:gd name="connsiteX4" fmla="*/ 0 w 8135408"/>
              <a:gd name="connsiteY4" fmla="*/ 7078133 h 7078133"/>
              <a:gd name="connsiteX0" fmla="*/ 0 w 6439958"/>
              <a:gd name="connsiteY0" fmla="*/ 7068608 h 7078133"/>
              <a:gd name="connsiteX1" fmla="*/ 74083 w 6439958"/>
              <a:gd name="connsiteY1" fmla="*/ 0 h 7078133"/>
              <a:gd name="connsiteX2" fmla="*/ 6439958 w 6439958"/>
              <a:gd name="connsiteY2" fmla="*/ 0 h 7078133"/>
              <a:gd name="connsiteX3" fmla="*/ 4670425 w 6439958"/>
              <a:gd name="connsiteY3" fmla="*/ 7078133 h 7078133"/>
              <a:gd name="connsiteX4" fmla="*/ 0 w 6439958"/>
              <a:gd name="connsiteY4" fmla="*/ 7068608 h 7078133"/>
              <a:gd name="connsiteX0" fmla="*/ 0 w 6401858"/>
              <a:gd name="connsiteY0" fmla="*/ 7068608 h 7078133"/>
              <a:gd name="connsiteX1" fmla="*/ 35983 w 6401858"/>
              <a:gd name="connsiteY1" fmla="*/ 0 h 7078133"/>
              <a:gd name="connsiteX2" fmla="*/ 6401858 w 6401858"/>
              <a:gd name="connsiteY2" fmla="*/ 0 h 7078133"/>
              <a:gd name="connsiteX3" fmla="*/ 4632325 w 6401858"/>
              <a:gd name="connsiteY3" fmla="*/ 7078133 h 7078133"/>
              <a:gd name="connsiteX4" fmla="*/ 0 w 6401858"/>
              <a:gd name="connsiteY4" fmla="*/ 7068608 h 7078133"/>
              <a:gd name="connsiteX0" fmla="*/ 49742 w 6365875"/>
              <a:gd name="connsiteY0" fmla="*/ 7078133 h 7078133"/>
              <a:gd name="connsiteX1" fmla="*/ 0 w 6365875"/>
              <a:gd name="connsiteY1" fmla="*/ 0 h 7078133"/>
              <a:gd name="connsiteX2" fmla="*/ 6365875 w 6365875"/>
              <a:gd name="connsiteY2" fmla="*/ 0 h 7078133"/>
              <a:gd name="connsiteX3" fmla="*/ 4596342 w 6365875"/>
              <a:gd name="connsiteY3" fmla="*/ 7078133 h 7078133"/>
              <a:gd name="connsiteX4" fmla="*/ 49742 w 6365875"/>
              <a:gd name="connsiteY4" fmla="*/ 7078133 h 7078133"/>
              <a:gd name="connsiteX0" fmla="*/ 21167 w 6365875"/>
              <a:gd name="connsiteY0" fmla="*/ 7078133 h 7078133"/>
              <a:gd name="connsiteX1" fmla="*/ 0 w 6365875"/>
              <a:gd name="connsiteY1" fmla="*/ 0 h 7078133"/>
              <a:gd name="connsiteX2" fmla="*/ 6365875 w 6365875"/>
              <a:gd name="connsiteY2" fmla="*/ 0 h 7078133"/>
              <a:gd name="connsiteX3" fmla="*/ 4596342 w 6365875"/>
              <a:gd name="connsiteY3" fmla="*/ 7078133 h 7078133"/>
              <a:gd name="connsiteX4" fmla="*/ 21167 w 6365875"/>
              <a:gd name="connsiteY4" fmla="*/ 7078133 h 7078133"/>
              <a:gd name="connsiteX0" fmla="*/ 11642 w 6365875"/>
              <a:gd name="connsiteY0" fmla="*/ 7087658 h 7087658"/>
              <a:gd name="connsiteX1" fmla="*/ 0 w 6365875"/>
              <a:gd name="connsiteY1" fmla="*/ 0 h 7087658"/>
              <a:gd name="connsiteX2" fmla="*/ 6365875 w 6365875"/>
              <a:gd name="connsiteY2" fmla="*/ 0 h 7087658"/>
              <a:gd name="connsiteX3" fmla="*/ 4596342 w 6365875"/>
              <a:gd name="connsiteY3" fmla="*/ 7078133 h 7087658"/>
              <a:gd name="connsiteX4" fmla="*/ 11642 w 6365875"/>
              <a:gd name="connsiteY4" fmla="*/ 7087658 h 7087658"/>
              <a:gd name="connsiteX0" fmla="*/ 11642 w 6365875"/>
              <a:gd name="connsiteY0" fmla="*/ 7097183 h 7097183"/>
              <a:gd name="connsiteX1" fmla="*/ 0 w 6365875"/>
              <a:gd name="connsiteY1" fmla="*/ 0 h 7097183"/>
              <a:gd name="connsiteX2" fmla="*/ 6365875 w 6365875"/>
              <a:gd name="connsiteY2" fmla="*/ 0 h 7097183"/>
              <a:gd name="connsiteX3" fmla="*/ 4596342 w 6365875"/>
              <a:gd name="connsiteY3" fmla="*/ 7078133 h 7097183"/>
              <a:gd name="connsiteX4" fmla="*/ 11642 w 6365875"/>
              <a:gd name="connsiteY4" fmla="*/ 7097183 h 7097183"/>
              <a:gd name="connsiteX0" fmla="*/ 2315 w 6366073"/>
              <a:gd name="connsiteY0" fmla="*/ 7097183 h 7097183"/>
              <a:gd name="connsiteX1" fmla="*/ 198 w 6366073"/>
              <a:gd name="connsiteY1" fmla="*/ 0 h 7097183"/>
              <a:gd name="connsiteX2" fmla="*/ 6366073 w 6366073"/>
              <a:gd name="connsiteY2" fmla="*/ 0 h 7097183"/>
              <a:gd name="connsiteX3" fmla="*/ 4596540 w 6366073"/>
              <a:gd name="connsiteY3" fmla="*/ 7078133 h 7097183"/>
              <a:gd name="connsiteX4" fmla="*/ 2315 w 6366073"/>
              <a:gd name="connsiteY4" fmla="*/ 7097183 h 7097183"/>
              <a:gd name="connsiteX0" fmla="*/ 11642 w 6365875"/>
              <a:gd name="connsiteY0" fmla="*/ 7068608 h 7078133"/>
              <a:gd name="connsiteX1" fmla="*/ 0 w 6365875"/>
              <a:gd name="connsiteY1" fmla="*/ 0 h 7078133"/>
              <a:gd name="connsiteX2" fmla="*/ 6365875 w 6365875"/>
              <a:gd name="connsiteY2" fmla="*/ 0 h 7078133"/>
              <a:gd name="connsiteX3" fmla="*/ 4596342 w 6365875"/>
              <a:gd name="connsiteY3" fmla="*/ 7078133 h 7078133"/>
              <a:gd name="connsiteX4" fmla="*/ 11642 w 6365875"/>
              <a:gd name="connsiteY4" fmla="*/ 7068608 h 7078133"/>
              <a:gd name="connsiteX0" fmla="*/ 21167 w 6365875"/>
              <a:gd name="connsiteY0" fmla="*/ 7087658 h 7087658"/>
              <a:gd name="connsiteX1" fmla="*/ 0 w 6365875"/>
              <a:gd name="connsiteY1" fmla="*/ 0 h 7087658"/>
              <a:gd name="connsiteX2" fmla="*/ 6365875 w 6365875"/>
              <a:gd name="connsiteY2" fmla="*/ 0 h 7087658"/>
              <a:gd name="connsiteX3" fmla="*/ 4596342 w 6365875"/>
              <a:gd name="connsiteY3" fmla="*/ 7078133 h 7087658"/>
              <a:gd name="connsiteX4" fmla="*/ 21167 w 6365875"/>
              <a:gd name="connsiteY4" fmla="*/ 7087658 h 7087658"/>
              <a:gd name="connsiteX0" fmla="*/ 2315 w 6366073"/>
              <a:gd name="connsiteY0" fmla="*/ 7087658 h 7087658"/>
              <a:gd name="connsiteX1" fmla="*/ 198 w 6366073"/>
              <a:gd name="connsiteY1" fmla="*/ 0 h 7087658"/>
              <a:gd name="connsiteX2" fmla="*/ 6366073 w 6366073"/>
              <a:gd name="connsiteY2" fmla="*/ 0 h 7087658"/>
              <a:gd name="connsiteX3" fmla="*/ 4596540 w 6366073"/>
              <a:gd name="connsiteY3" fmla="*/ 7078133 h 7087658"/>
              <a:gd name="connsiteX4" fmla="*/ 2315 w 6366073"/>
              <a:gd name="connsiteY4" fmla="*/ 7087658 h 7087658"/>
              <a:gd name="connsiteX0" fmla="*/ 2315 w 6366073"/>
              <a:gd name="connsiteY0" fmla="*/ 7068608 h 7078133"/>
              <a:gd name="connsiteX1" fmla="*/ 198 w 6366073"/>
              <a:gd name="connsiteY1" fmla="*/ 0 h 7078133"/>
              <a:gd name="connsiteX2" fmla="*/ 6366073 w 6366073"/>
              <a:gd name="connsiteY2" fmla="*/ 0 h 7078133"/>
              <a:gd name="connsiteX3" fmla="*/ 4596540 w 6366073"/>
              <a:gd name="connsiteY3" fmla="*/ 7078133 h 7078133"/>
              <a:gd name="connsiteX4" fmla="*/ 2315 w 6366073"/>
              <a:gd name="connsiteY4" fmla="*/ 7068608 h 7078133"/>
              <a:gd name="connsiteX0" fmla="*/ 2315 w 6366073"/>
              <a:gd name="connsiteY0" fmla="*/ 7078133 h 7078133"/>
              <a:gd name="connsiteX1" fmla="*/ 198 w 6366073"/>
              <a:gd name="connsiteY1" fmla="*/ 0 h 7078133"/>
              <a:gd name="connsiteX2" fmla="*/ 6366073 w 6366073"/>
              <a:gd name="connsiteY2" fmla="*/ 0 h 7078133"/>
              <a:gd name="connsiteX3" fmla="*/ 4596540 w 6366073"/>
              <a:gd name="connsiteY3" fmla="*/ 7078133 h 7078133"/>
              <a:gd name="connsiteX4" fmla="*/ 2315 w 6366073"/>
              <a:gd name="connsiteY4" fmla="*/ 7078133 h 7078133"/>
              <a:gd name="connsiteX0" fmla="*/ 2315 w 5270698"/>
              <a:gd name="connsiteY0" fmla="*/ 7078133 h 7078133"/>
              <a:gd name="connsiteX1" fmla="*/ 198 w 5270698"/>
              <a:gd name="connsiteY1" fmla="*/ 0 h 7078133"/>
              <a:gd name="connsiteX2" fmla="*/ 5270698 w 5270698"/>
              <a:gd name="connsiteY2" fmla="*/ 4343400 h 7078133"/>
              <a:gd name="connsiteX3" fmla="*/ 4596540 w 5270698"/>
              <a:gd name="connsiteY3" fmla="*/ 7078133 h 7078133"/>
              <a:gd name="connsiteX4" fmla="*/ 2315 w 5270698"/>
              <a:gd name="connsiteY4" fmla="*/ 7078133 h 7078133"/>
              <a:gd name="connsiteX0" fmla="*/ 2315 w 5270698"/>
              <a:gd name="connsiteY0" fmla="*/ 7078133 h 7078133"/>
              <a:gd name="connsiteX1" fmla="*/ 198 w 5270698"/>
              <a:gd name="connsiteY1" fmla="*/ 0 h 7078133"/>
              <a:gd name="connsiteX2" fmla="*/ 5270698 w 5270698"/>
              <a:gd name="connsiteY2" fmla="*/ 4343400 h 7078133"/>
              <a:gd name="connsiteX3" fmla="*/ 4920390 w 5270698"/>
              <a:gd name="connsiteY3" fmla="*/ 5773208 h 7078133"/>
              <a:gd name="connsiteX4" fmla="*/ 2315 w 5270698"/>
              <a:gd name="connsiteY4" fmla="*/ 7078133 h 7078133"/>
              <a:gd name="connsiteX0" fmla="*/ 220 w 5421003"/>
              <a:gd name="connsiteY0" fmla="*/ 5744633 h 5773208"/>
              <a:gd name="connsiteX1" fmla="*/ 150503 w 5421003"/>
              <a:gd name="connsiteY1" fmla="*/ 0 h 5773208"/>
              <a:gd name="connsiteX2" fmla="*/ 5421003 w 5421003"/>
              <a:gd name="connsiteY2" fmla="*/ 4343400 h 5773208"/>
              <a:gd name="connsiteX3" fmla="*/ 5070695 w 5421003"/>
              <a:gd name="connsiteY3" fmla="*/ 5773208 h 5773208"/>
              <a:gd name="connsiteX4" fmla="*/ 220 w 5421003"/>
              <a:gd name="connsiteY4" fmla="*/ 5744633 h 5773208"/>
              <a:gd name="connsiteX0" fmla="*/ 220 w 5421003"/>
              <a:gd name="connsiteY0" fmla="*/ 5773208 h 5773208"/>
              <a:gd name="connsiteX1" fmla="*/ 150503 w 5421003"/>
              <a:gd name="connsiteY1" fmla="*/ 0 h 5773208"/>
              <a:gd name="connsiteX2" fmla="*/ 5421003 w 5421003"/>
              <a:gd name="connsiteY2" fmla="*/ 4343400 h 5773208"/>
              <a:gd name="connsiteX3" fmla="*/ 5070695 w 5421003"/>
              <a:gd name="connsiteY3" fmla="*/ 5773208 h 5773208"/>
              <a:gd name="connsiteX4" fmla="*/ 220 w 5421003"/>
              <a:gd name="connsiteY4" fmla="*/ 5773208 h 5773208"/>
              <a:gd name="connsiteX0" fmla="*/ 72 w 5420855"/>
              <a:gd name="connsiteY0" fmla="*/ 2201333 h 2201333"/>
              <a:gd name="connsiteX1" fmla="*/ 502780 w 5420855"/>
              <a:gd name="connsiteY1" fmla="*/ 0 h 2201333"/>
              <a:gd name="connsiteX2" fmla="*/ 5420855 w 5420855"/>
              <a:gd name="connsiteY2" fmla="*/ 771525 h 2201333"/>
              <a:gd name="connsiteX3" fmla="*/ 5070547 w 5420855"/>
              <a:gd name="connsiteY3" fmla="*/ 2201333 h 2201333"/>
              <a:gd name="connsiteX4" fmla="*/ 72 w 5420855"/>
              <a:gd name="connsiteY4" fmla="*/ 2201333 h 2201333"/>
              <a:gd name="connsiteX0" fmla="*/ 68 w 5420851"/>
              <a:gd name="connsiteY0" fmla="*/ 2201333 h 2201333"/>
              <a:gd name="connsiteX1" fmla="*/ 502776 w 5420851"/>
              <a:gd name="connsiteY1" fmla="*/ 0 h 2201333"/>
              <a:gd name="connsiteX2" fmla="*/ 5420851 w 5420851"/>
              <a:gd name="connsiteY2" fmla="*/ 771525 h 2201333"/>
              <a:gd name="connsiteX3" fmla="*/ 5070543 w 5420851"/>
              <a:gd name="connsiteY3" fmla="*/ 2201333 h 2201333"/>
              <a:gd name="connsiteX4" fmla="*/ 68 w 5420851"/>
              <a:gd name="connsiteY4" fmla="*/ 2201333 h 2201333"/>
              <a:gd name="connsiteX0" fmla="*/ 0 w 5420783"/>
              <a:gd name="connsiteY0" fmla="*/ 2201333 h 2201333"/>
              <a:gd name="connsiteX1" fmla="*/ 502708 w 5420783"/>
              <a:gd name="connsiteY1" fmla="*/ 0 h 2201333"/>
              <a:gd name="connsiteX2" fmla="*/ 5420783 w 5420783"/>
              <a:gd name="connsiteY2" fmla="*/ 771525 h 2201333"/>
              <a:gd name="connsiteX3" fmla="*/ 5070475 w 5420783"/>
              <a:gd name="connsiteY3" fmla="*/ 2201333 h 2201333"/>
              <a:gd name="connsiteX4" fmla="*/ 0 w 5420783"/>
              <a:gd name="connsiteY4" fmla="*/ 2201333 h 2201333"/>
              <a:gd name="connsiteX0" fmla="*/ 2117 w 5422900"/>
              <a:gd name="connsiteY0" fmla="*/ 1439333 h 1439333"/>
              <a:gd name="connsiteX1" fmla="*/ 0 w 5422900"/>
              <a:gd name="connsiteY1" fmla="*/ 0 h 1439333"/>
              <a:gd name="connsiteX2" fmla="*/ 5422900 w 5422900"/>
              <a:gd name="connsiteY2" fmla="*/ 9525 h 1439333"/>
              <a:gd name="connsiteX3" fmla="*/ 5072592 w 5422900"/>
              <a:gd name="connsiteY3" fmla="*/ 1439333 h 1439333"/>
              <a:gd name="connsiteX4" fmla="*/ 2117 w 5422900"/>
              <a:gd name="connsiteY4" fmla="*/ 1439333 h 1439333"/>
              <a:gd name="connsiteX0" fmla="*/ 2117 w 5422900"/>
              <a:gd name="connsiteY0" fmla="*/ 1429808 h 1429808"/>
              <a:gd name="connsiteX1" fmla="*/ 0 w 5422900"/>
              <a:gd name="connsiteY1" fmla="*/ 0 h 1429808"/>
              <a:gd name="connsiteX2" fmla="*/ 5422900 w 5422900"/>
              <a:gd name="connsiteY2" fmla="*/ 0 h 1429808"/>
              <a:gd name="connsiteX3" fmla="*/ 5072592 w 5422900"/>
              <a:gd name="connsiteY3" fmla="*/ 1429808 h 1429808"/>
              <a:gd name="connsiteX4" fmla="*/ 2117 w 5422900"/>
              <a:gd name="connsiteY4" fmla="*/ 1429808 h 1429808"/>
              <a:gd name="connsiteX0" fmla="*/ 6507692 w 11928475"/>
              <a:gd name="connsiteY0" fmla="*/ 1439333 h 1439333"/>
              <a:gd name="connsiteX1" fmla="*/ 0 w 11928475"/>
              <a:gd name="connsiteY1" fmla="*/ 0 h 1439333"/>
              <a:gd name="connsiteX2" fmla="*/ 11928475 w 11928475"/>
              <a:gd name="connsiteY2" fmla="*/ 9525 h 1439333"/>
              <a:gd name="connsiteX3" fmla="*/ 11578167 w 11928475"/>
              <a:gd name="connsiteY3" fmla="*/ 1439333 h 1439333"/>
              <a:gd name="connsiteX4" fmla="*/ 6507692 w 11928475"/>
              <a:gd name="connsiteY4" fmla="*/ 1439333 h 1439333"/>
              <a:gd name="connsiteX0" fmla="*/ 6526742 w 11947525"/>
              <a:gd name="connsiteY0" fmla="*/ 1429808 h 1429808"/>
              <a:gd name="connsiteX1" fmla="*/ 0 w 11947525"/>
              <a:gd name="connsiteY1" fmla="*/ 0 h 1429808"/>
              <a:gd name="connsiteX2" fmla="*/ 11947525 w 11947525"/>
              <a:gd name="connsiteY2" fmla="*/ 0 h 1429808"/>
              <a:gd name="connsiteX3" fmla="*/ 11597217 w 11947525"/>
              <a:gd name="connsiteY3" fmla="*/ 1429808 h 1429808"/>
              <a:gd name="connsiteX4" fmla="*/ 6526742 w 11947525"/>
              <a:gd name="connsiteY4" fmla="*/ 1429808 h 1429808"/>
              <a:gd name="connsiteX0" fmla="*/ 6526742 w 11947525"/>
              <a:gd name="connsiteY0" fmla="*/ 1429808 h 1429808"/>
              <a:gd name="connsiteX1" fmla="*/ 0 w 11947525"/>
              <a:gd name="connsiteY1" fmla="*/ 0 h 1429808"/>
              <a:gd name="connsiteX2" fmla="*/ 11947525 w 11947525"/>
              <a:gd name="connsiteY2" fmla="*/ 0 h 1429808"/>
              <a:gd name="connsiteX3" fmla="*/ 11597217 w 11947525"/>
              <a:gd name="connsiteY3" fmla="*/ 1429808 h 1429808"/>
              <a:gd name="connsiteX4" fmla="*/ 6526742 w 11947525"/>
              <a:gd name="connsiteY4" fmla="*/ 1429808 h 1429808"/>
              <a:gd name="connsiteX0" fmla="*/ 0 w 11973983"/>
              <a:gd name="connsiteY0" fmla="*/ 1458383 h 1458383"/>
              <a:gd name="connsiteX1" fmla="*/ 26458 w 11973983"/>
              <a:gd name="connsiteY1" fmla="*/ 0 h 1458383"/>
              <a:gd name="connsiteX2" fmla="*/ 11973983 w 11973983"/>
              <a:gd name="connsiteY2" fmla="*/ 0 h 1458383"/>
              <a:gd name="connsiteX3" fmla="*/ 11623675 w 11973983"/>
              <a:gd name="connsiteY3" fmla="*/ 1429808 h 1458383"/>
              <a:gd name="connsiteX4" fmla="*/ 0 w 11973983"/>
              <a:gd name="connsiteY4" fmla="*/ 1458383 h 1458383"/>
              <a:gd name="connsiteX0" fmla="*/ 0 w 11964458"/>
              <a:gd name="connsiteY0" fmla="*/ 1439333 h 1439333"/>
              <a:gd name="connsiteX1" fmla="*/ 16933 w 11964458"/>
              <a:gd name="connsiteY1" fmla="*/ 0 h 1439333"/>
              <a:gd name="connsiteX2" fmla="*/ 11964458 w 11964458"/>
              <a:gd name="connsiteY2" fmla="*/ 0 h 1439333"/>
              <a:gd name="connsiteX3" fmla="*/ 11614150 w 11964458"/>
              <a:gd name="connsiteY3" fmla="*/ 1429808 h 1439333"/>
              <a:gd name="connsiteX4" fmla="*/ 0 w 11964458"/>
              <a:gd name="connsiteY4" fmla="*/ 1439333 h 1439333"/>
              <a:gd name="connsiteX0" fmla="*/ 0 w 11964458"/>
              <a:gd name="connsiteY0" fmla="*/ 1410758 h 1429808"/>
              <a:gd name="connsiteX1" fmla="*/ 16933 w 11964458"/>
              <a:gd name="connsiteY1" fmla="*/ 0 h 1429808"/>
              <a:gd name="connsiteX2" fmla="*/ 11964458 w 11964458"/>
              <a:gd name="connsiteY2" fmla="*/ 0 h 1429808"/>
              <a:gd name="connsiteX3" fmla="*/ 11614150 w 11964458"/>
              <a:gd name="connsiteY3" fmla="*/ 1429808 h 1429808"/>
              <a:gd name="connsiteX4" fmla="*/ 0 w 11964458"/>
              <a:gd name="connsiteY4" fmla="*/ 1410758 h 1429808"/>
              <a:gd name="connsiteX0" fmla="*/ 0 w 11973983"/>
              <a:gd name="connsiteY0" fmla="*/ 1420283 h 1429808"/>
              <a:gd name="connsiteX1" fmla="*/ 26458 w 11973983"/>
              <a:gd name="connsiteY1" fmla="*/ 0 h 1429808"/>
              <a:gd name="connsiteX2" fmla="*/ 11973983 w 11973983"/>
              <a:gd name="connsiteY2" fmla="*/ 0 h 1429808"/>
              <a:gd name="connsiteX3" fmla="*/ 11623675 w 11973983"/>
              <a:gd name="connsiteY3" fmla="*/ 1429808 h 1429808"/>
              <a:gd name="connsiteX4" fmla="*/ 0 w 11973983"/>
              <a:gd name="connsiteY4" fmla="*/ 1420283 h 1429808"/>
              <a:gd name="connsiteX0" fmla="*/ 0 w 11954933"/>
              <a:gd name="connsiteY0" fmla="*/ 1429808 h 1429808"/>
              <a:gd name="connsiteX1" fmla="*/ 7408 w 11954933"/>
              <a:gd name="connsiteY1" fmla="*/ 0 h 1429808"/>
              <a:gd name="connsiteX2" fmla="*/ 11954933 w 11954933"/>
              <a:gd name="connsiteY2" fmla="*/ 0 h 1429808"/>
              <a:gd name="connsiteX3" fmla="*/ 11604625 w 11954933"/>
              <a:gd name="connsiteY3" fmla="*/ 1429808 h 1429808"/>
              <a:gd name="connsiteX4" fmla="*/ 0 w 11954933"/>
              <a:gd name="connsiteY4" fmla="*/ 1429808 h 142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4933" h="1429808">
                <a:moveTo>
                  <a:pt x="0" y="1429808"/>
                </a:moveTo>
                <a:cubicBezTo>
                  <a:pt x="21519" y="870655"/>
                  <a:pt x="4939" y="263878"/>
                  <a:pt x="7408" y="0"/>
                </a:cubicBezTo>
                <a:lnTo>
                  <a:pt x="11954933" y="0"/>
                </a:lnTo>
                <a:lnTo>
                  <a:pt x="11604625" y="1429808"/>
                </a:lnTo>
                <a:lnTo>
                  <a:pt x="0" y="1429808"/>
                </a:lnTo>
                <a:close/>
              </a:path>
            </a:pathLst>
          </a:custGeom>
          <a:solidFill>
            <a:schemeClr val="bg2">
              <a:lumMod val="25000"/>
            </a:schemeClr>
          </a:solidFill>
          <a:ln>
            <a:noFill/>
          </a:ln>
          <a:effectLst>
            <a:outerShdw blurRad="317500" dist="3175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Sub Title - box">
            <a:extLst>
              <a:ext uri="{FF2B5EF4-FFF2-40B4-BE49-F238E27FC236}">
                <a16:creationId xmlns:a16="http://schemas.microsoft.com/office/drawing/2014/main" id="{68B4BB10-C218-5A38-8B33-AAACB9CE50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471" y="4369410"/>
            <a:ext cx="11087100" cy="1543050"/>
          </a:xfrm>
          <a:prstGeom prst="rect">
            <a:avLst/>
          </a:prstGeom>
          <a:effectLst>
            <a:outerShdw blurRad="317500" dist="317500" algn="l" rotWithShape="0">
              <a:prstClr val="black">
                <a:alpha val="15000"/>
              </a:prstClr>
            </a:outerShdw>
          </a:effectLst>
        </p:spPr>
      </p:pic>
      <p:sp>
        <p:nvSpPr>
          <p:cNvPr id="35" name="Sub Title Text">
            <a:extLst>
              <a:ext uri="{FF2B5EF4-FFF2-40B4-BE49-F238E27FC236}">
                <a16:creationId xmlns:a16="http://schemas.microsoft.com/office/drawing/2014/main" id="{6DE7B298-AFF7-8606-F623-C2FE84759973}"/>
              </a:ext>
            </a:extLst>
          </p:cNvPr>
          <p:cNvSpPr txBox="1">
            <a:spLocks/>
          </p:cNvSpPr>
          <p:nvPr/>
        </p:nvSpPr>
        <p:spPr>
          <a:xfrm>
            <a:off x="5319671" y="5004508"/>
            <a:ext cx="5563998" cy="835380"/>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E0E0E0"/>
                </a:solidFill>
                <a:effectLst/>
                <a:uLnTx/>
                <a:uFillTx/>
                <a:latin typeface="Roboto"/>
                <a:ea typeface="+mn-ea"/>
                <a:cs typeface="+mn-cs"/>
              </a:rPr>
              <a:t>The newest Grooper version represents a new frontier in</a:t>
            </a:r>
            <a:r>
              <a:rPr kumimoji="0" lang="en-US" b="0" i="0" u="none" strike="noStrike" kern="1200" cap="none" spc="0" normalizeH="0" noProof="0" dirty="0">
                <a:ln>
                  <a:noFill/>
                </a:ln>
                <a:solidFill>
                  <a:srgbClr val="E0E0E0"/>
                </a:solidFill>
                <a:effectLst/>
                <a:uLnTx/>
                <a:uFillTx/>
                <a:latin typeface="Roboto"/>
                <a:ea typeface="+mn-ea"/>
                <a:cs typeface="+mn-cs"/>
              </a:rPr>
              <a:t> </a:t>
            </a:r>
            <a:r>
              <a:rPr kumimoji="0" lang="en-US" b="0" i="0" u="none" strike="noStrike" kern="1200" cap="none" spc="0" normalizeH="0" noProof="0" dirty="0" err="1">
                <a:ln>
                  <a:noFill/>
                </a:ln>
                <a:solidFill>
                  <a:srgbClr val="E0E0E0"/>
                </a:solidFill>
                <a:effectLst/>
                <a:uLnTx/>
                <a:uFillTx/>
                <a:latin typeface="Roboto"/>
                <a:ea typeface="+mn-ea"/>
                <a:cs typeface="+mn-cs"/>
              </a:rPr>
              <a:t>Grooper’s</a:t>
            </a:r>
            <a:r>
              <a:rPr kumimoji="0" lang="en-US" b="0" i="0" u="none" strike="noStrike" kern="1200" cap="none" spc="0" normalizeH="0" noProof="0" dirty="0">
                <a:ln>
                  <a:noFill/>
                </a:ln>
                <a:solidFill>
                  <a:srgbClr val="E0E0E0"/>
                </a:solidFill>
                <a:effectLst/>
                <a:uLnTx/>
                <a:uFillTx/>
                <a:latin typeface="Roboto"/>
                <a:ea typeface="+mn-ea"/>
                <a:cs typeface="+mn-cs"/>
              </a:rPr>
              <a:t> evolution. </a:t>
            </a:r>
            <a:r>
              <a:rPr lang="en-US" noProof="0" dirty="0">
                <a:solidFill>
                  <a:srgbClr val="E0E0E0"/>
                </a:solidFill>
                <a:latin typeface="Roboto"/>
              </a:rPr>
              <a:t>New AI based features accelerate Grooper design and capture.</a:t>
            </a:r>
            <a:endParaRPr kumimoji="0" lang="en-US" b="0" i="0" u="none" strike="noStrike" kern="1200" cap="none" spc="0" normalizeH="0" baseline="0" noProof="0" dirty="0">
              <a:ln>
                <a:noFill/>
              </a:ln>
              <a:solidFill>
                <a:srgbClr val="E0E0E0"/>
              </a:solidFill>
              <a:effectLst/>
              <a:uLnTx/>
              <a:uFillTx/>
              <a:latin typeface="Roboto"/>
              <a:ea typeface="+mn-ea"/>
              <a:cs typeface="+mn-cs"/>
            </a:endParaRPr>
          </a:p>
        </p:txBody>
      </p:sp>
      <p:sp>
        <p:nvSpPr>
          <p:cNvPr id="36" name="Sub Title">
            <a:extLst>
              <a:ext uri="{FF2B5EF4-FFF2-40B4-BE49-F238E27FC236}">
                <a16:creationId xmlns:a16="http://schemas.microsoft.com/office/drawing/2014/main" id="{B312C9B7-15B0-EC51-1A41-DD7A0E0EE96E}"/>
              </a:ext>
            </a:extLst>
          </p:cNvPr>
          <p:cNvSpPr txBox="1">
            <a:spLocks/>
          </p:cNvSpPr>
          <p:nvPr/>
        </p:nvSpPr>
        <p:spPr>
          <a:xfrm>
            <a:off x="5473467" y="4587913"/>
            <a:ext cx="5410202" cy="37278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sz="2800" kern="1200" cap="small" baseline="0">
                <a:solidFill>
                  <a:schemeClr val="accent1"/>
                </a:solidFill>
                <a:latin typeface="Roboto Black" pitchFamily="2" charset="0"/>
                <a:ea typeface="Roboto Black"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small" spc="0" normalizeH="0" baseline="0" noProof="0" dirty="0">
                <a:ln>
                  <a:noFill/>
                </a:ln>
                <a:solidFill>
                  <a:srgbClr val="36B0A7"/>
                </a:solidFill>
                <a:effectLst/>
                <a:uLnTx/>
                <a:uFillTx/>
                <a:latin typeface="Roboto Black" pitchFamily="2" charset="0"/>
                <a:ea typeface="Roboto Black" pitchFamily="2" charset="0"/>
                <a:cs typeface="+mn-cs"/>
              </a:rPr>
              <a:t>What’s new in 2024?</a:t>
            </a:r>
          </a:p>
        </p:txBody>
      </p:sp>
      <p:pic>
        <p:nvPicPr>
          <p:cNvPr id="30" name="TITLE - parallelogram">
            <a:extLst>
              <a:ext uri="{FF2B5EF4-FFF2-40B4-BE49-F238E27FC236}">
                <a16:creationId xmlns:a16="http://schemas.microsoft.com/office/drawing/2014/main" id="{49593FF8-E346-A6B6-9EA8-85C4607DE2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08726" y="-168122"/>
            <a:ext cx="10940175" cy="8818636"/>
          </a:xfrm>
          <a:prstGeom prst="rect">
            <a:avLst/>
          </a:prstGeom>
          <a:effectLst>
            <a:outerShdw blurRad="317500" dist="317500" algn="l" rotWithShape="0">
              <a:prstClr val="black">
                <a:alpha val="15000"/>
              </a:prstClr>
            </a:outerShdw>
          </a:effectLst>
        </p:spPr>
      </p:pic>
      <p:sp>
        <p:nvSpPr>
          <p:cNvPr id="14" name="TITLE - box">
            <a:extLst>
              <a:ext uri="{FF2B5EF4-FFF2-40B4-BE49-F238E27FC236}">
                <a16:creationId xmlns:a16="http://schemas.microsoft.com/office/drawing/2014/main" id="{24F3329E-F894-1F15-4E53-E37CE654657E}"/>
              </a:ext>
            </a:extLst>
          </p:cNvPr>
          <p:cNvSpPr/>
          <p:nvPr/>
        </p:nvSpPr>
        <p:spPr>
          <a:xfrm>
            <a:off x="-1596571" y="2196806"/>
            <a:ext cx="7070038" cy="707886"/>
          </a:xfrm>
          <a:prstGeom prst="rect">
            <a:avLst/>
          </a:prstGeom>
          <a:solidFill>
            <a:srgbClr val="3B3B3B"/>
          </a:solidFill>
          <a:ln>
            <a:noFill/>
          </a:ln>
          <a:effectLst>
            <a:outerShdw blurRad="63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a:extLst>
              <a:ext uri="{FF2B5EF4-FFF2-40B4-BE49-F238E27FC236}">
                <a16:creationId xmlns:a16="http://schemas.microsoft.com/office/drawing/2014/main" id="{9CC19E13-7E93-A2C9-FCDF-B555EB2B3675}"/>
              </a:ext>
            </a:extLst>
          </p:cNvPr>
          <p:cNvSpPr txBox="1"/>
          <p:nvPr/>
        </p:nvSpPr>
        <p:spPr>
          <a:xfrm>
            <a:off x="631708" y="2196806"/>
            <a:ext cx="4902159" cy="707886"/>
          </a:xfrm>
          <a:prstGeom prst="rect">
            <a:avLst/>
          </a:prstGeom>
          <a:noFill/>
          <a:ln>
            <a:noFill/>
          </a:ln>
          <a:effectLst/>
        </p:spPr>
        <p:txBody>
          <a:bodyPr wrap="square" rtlCol="0">
            <a:spAutoFit/>
          </a:bodyPr>
          <a:lstStyle/>
          <a:p>
            <a:r>
              <a:rPr lang="en-US" sz="4000" cap="all" dirty="0">
                <a:solidFill>
                  <a:schemeClr val="bg2"/>
                </a:solidFill>
                <a:latin typeface="+mj-lt"/>
              </a:rPr>
              <a:t>2024 Overview</a:t>
            </a:r>
          </a:p>
        </p:txBody>
      </p:sp>
      <p:pic>
        <p:nvPicPr>
          <p:cNvPr id="5" name="Graphic 4">
            <a:extLst>
              <a:ext uri="{FF2B5EF4-FFF2-40B4-BE49-F238E27FC236}">
                <a16:creationId xmlns:a16="http://schemas.microsoft.com/office/drawing/2014/main" id="{91098CAC-BD79-7ECD-CF77-71A7FE8795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93653" y="855853"/>
            <a:ext cx="4189721" cy="2086645"/>
          </a:xfrm>
          <a:prstGeom prst="rect">
            <a:avLst/>
          </a:prstGeom>
        </p:spPr>
      </p:pic>
    </p:spTree>
    <p:extLst>
      <p:ext uri="{BB962C8B-B14F-4D97-AF65-F5344CB8AC3E}">
        <p14:creationId xmlns:p14="http://schemas.microsoft.com/office/powerpoint/2010/main" val="79285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500" fill="hold"/>
                                        <p:tgtEl>
                                          <p:spTgt spid="30"/>
                                        </p:tgtEl>
                                        <p:attrNameLst>
                                          <p:attrName>ppt_x</p:attrName>
                                        </p:attrNameLst>
                                      </p:cBhvr>
                                      <p:tavLst>
                                        <p:tav tm="0">
                                          <p:val>
                                            <p:strVal val="1+#ppt_w/2"/>
                                          </p:val>
                                        </p:tav>
                                        <p:tav tm="100000">
                                          <p:val>
                                            <p:strVal val="#ppt_x"/>
                                          </p:val>
                                        </p:tav>
                                      </p:tavLst>
                                    </p:anim>
                                    <p:anim calcmode="lin" valueType="num">
                                      <p:cBhvr additive="base">
                                        <p:cTn id="16" dur="1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de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1+#ppt_w/2"/>
                                          </p:val>
                                        </p:tav>
                                        <p:tav tm="100000">
                                          <p:val>
                                            <p:strVal val="#ppt_x"/>
                                          </p:val>
                                        </p:tav>
                                      </p:tavLst>
                                    </p:anim>
                                    <p:anim calcmode="lin" valueType="num">
                                      <p:cBhvr additive="base">
                                        <p:cTn id="22" dur="1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500" fill="hold"/>
                                        <p:tgtEl>
                                          <p:spTgt spid="19"/>
                                        </p:tgtEl>
                                        <p:attrNameLst>
                                          <p:attrName>ppt_x</p:attrName>
                                        </p:attrNameLst>
                                      </p:cBhvr>
                                      <p:tavLst>
                                        <p:tav tm="0">
                                          <p:val>
                                            <p:strVal val="1+#ppt_w/2"/>
                                          </p:val>
                                        </p:tav>
                                        <p:tav tm="100000">
                                          <p:val>
                                            <p:strVal val="#ppt_x"/>
                                          </p:val>
                                        </p:tav>
                                      </p:tavLst>
                                    </p:anim>
                                    <p:anim calcmode="lin" valueType="num">
                                      <p:cBhvr additive="base">
                                        <p:cTn id="26" dur="1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500" fill="hold"/>
                                        <p:tgtEl>
                                          <p:spTgt spid="2"/>
                                        </p:tgtEl>
                                        <p:attrNameLst>
                                          <p:attrName>ppt_x</p:attrName>
                                        </p:attrNameLst>
                                      </p:cBhvr>
                                      <p:tavLst>
                                        <p:tav tm="0">
                                          <p:val>
                                            <p:strVal val="1+#ppt_w/2"/>
                                          </p:val>
                                        </p:tav>
                                        <p:tav tm="100000">
                                          <p:val>
                                            <p:strVal val="#ppt_x"/>
                                          </p:val>
                                        </p:tav>
                                      </p:tavLst>
                                    </p:anim>
                                    <p:anim calcmode="lin" valueType="num">
                                      <p:cBhvr additive="base">
                                        <p:cTn id="30" dur="150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10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1500" fill="hold"/>
                                        <p:tgtEl>
                                          <p:spTgt spid="36"/>
                                        </p:tgtEl>
                                        <p:attrNameLst>
                                          <p:attrName>ppt_x</p:attrName>
                                        </p:attrNameLst>
                                      </p:cBhvr>
                                      <p:tavLst>
                                        <p:tav tm="0">
                                          <p:val>
                                            <p:strVal val="0-#ppt_w/2"/>
                                          </p:val>
                                        </p:tav>
                                        <p:tav tm="100000">
                                          <p:val>
                                            <p:strVal val="#ppt_x"/>
                                          </p:val>
                                        </p:tav>
                                      </p:tavLst>
                                    </p:anim>
                                    <p:anim calcmode="lin" valueType="num">
                                      <p:cBhvr additive="base">
                                        <p:cTn id="38" dur="15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8" decel="100000" fill="hold" nodeType="withEffect">
                                  <p:stCondLst>
                                    <p:cond delay="100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1500" fill="hold"/>
                                        <p:tgtEl>
                                          <p:spTgt spid="40"/>
                                        </p:tgtEl>
                                        <p:attrNameLst>
                                          <p:attrName>ppt_x</p:attrName>
                                        </p:attrNameLst>
                                      </p:cBhvr>
                                      <p:tavLst>
                                        <p:tav tm="0">
                                          <p:val>
                                            <p:strVal val="0-#ppt_w/2"/>
                                          </p:val>
                                        </p:tav>
                                        <p:tav tm="100000">
                                          <p:val>
                                            <p:strVal val="#ppt_x"/>
                                          </p:val>
                                        </p:tav>
                                      </p:tavLst>
                                    </p:anim>
                                    <p:anim calcmode="lin" valueType="num">
                                      <p:cBhvr additive="base">
                                        <p:cTn id="42" dur="1500" fill="hold"/>
                                        <p:tgtEl>
                                          <p:spTgt spid="40"/>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100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1500" fill="hold"/>
                                        <p:tgtEl>
                                          <p:spTgt spid="35"/>
                                        </p:tgtEl>
                                        <p:attrNameLst>
                                          <p:attrName>ppt_x</p:attrName>
                                        </p:attrNameLst>
                                      </p:cBhvr>
                                      <p:tavLst>
                                        <p:tav tm="0">
                                          <p:val>
                                            <p:strVal val="0-#ppt_w/2"/>
                                          </p:val>
                                        </p:tav>
                                        <p:tav tm="100000">
                                          <p:val>
                                            <p:strVal val="#ppt_x"/>
                                          </p:val>
                                        </p:tav>
                                      </p:tavLst>
                                    </p:anim>
                                    <p:anim calcmode="lin" valueType="num">
                                      <p:cBhvr additive="base">
                                        <p:cTn id="46" dur="1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9" grpId="0" animBg="1"/>
      <p:bldP spid="35" grpId="0"/>
      <p:bldP spid="36" grpId="0"/>
      <p:bldP spid="14"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CB1CC5F-FF47-6E43-8B69-BFA78DBC9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968" y="1523065"/>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 name="What is?">
            <a:extLst>
              <a:ext uri="{FF2B5EF4-FFF2-40B4-BE49-F238E27FC236}">
                <a16:creationId xmlns:a16="http://schemas.microsoft.com/office/drawing/2014/main" id="{549DB5DA-E735-8EBC-5862-E67FD1CAE6C3}"/>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Batch Redesign</a:t>
            </a:r>
          </a:p>
        </p:txBody>
      </p:sp>
      <p:grpSp>
        <p:nvGrpSpPr>
          <p:cNvPr id="16" name="Group 15">
            <a:extLst>
              <a:ext uri="{FF2B5EF4-FFF2-40B4-BE49-F238E27FC236}">
                <a16:creationId xmlns:a16="http://schemas.microsoft.com/office/drawing/2014/main" id="{934CAAA9-48E8-1B8A-1721-BFEC20621B09}"/>
              </a:ext>
            </a:extLst>
          </p:cNvPr>
          <p:cNvGrpSpPr/>
          <p:nvPr/>
        </p:nvGrpSpPr>
        <p:grpSpPr>
          <a:xfrm>
            <a:off x="5425427" y="1844734"/>
            <a:ext cx="5765800" cy="523220"/>
            <a:chOff x="2697480" y="1704407"/>
            <a:chExt cx="5829300" cy="523220"/>
          </a:xfrm>
          <a:effectLst>
            <a:outerShdw blurRad="50800" dist="38100" dir="2700000" algn="tl" rotWithShape="0">
              <a:prstClr val="black">
                <a:alpha val="40000"/>
              </a:prstClr>
            </a:outerShdw>
          </a:effectLst>
        </p:grpSpPr>
        <p:sp>
          <p:nvSpPr>
            <p:cNvPr id="17" name="TextBox 16">
              <a:extLst>
                <a:ext uri="{FF2B5EF4-FFF2-40B4-BE49-F238E27FC236}">
                  <a16:creationId xmlns:a16="http://schemas.microsoft.com/office/drawing/2014/main" id="{6064866C-FC21-F7BC-96CF-A1D337BFDC9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New suite of testing tools</a:t>
              </a:r>
            </a:p>
          </p:txBody>
        </p:sp>
        <p:cxnSp>
          <p:nvCxnSpPr>
            <p:cNvPr id="18" name="Straight Connector 17">
              <a:extLst>
                <a:ext uri="{FF2B5EF4-FFF2-40B4-BE49-F238E27FC236}">
                  <a16:creationId xmlns:a16="http://schemas.microsoft.com/office/drawing/2014/main" id="{75CC2490-8587-D636-5C53-6028C363ADAA}"/>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FD42187C-B6B1-1726-7430-EBEE0E5D0996}"/>
              </a:ext>
            </a:extLst>
          </p:cNvPr>
          <p:cNvSpPr txBox="1">
            <a:spLocks/>
          </p:cNvSpPr>
          <p:nvPr/>
        </p:nvSpPr>
        <p:spPr>
          <a:xfrm>
            <a:off x="4869153" y="2626790"/>
            <a:ext cx="6878348" cy="3813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As an effect of this redesign, you can’t test Batches using the local copy of a Batch Process.</a:t>
            </a:r>
          </a:p>
          <a:p>
            <a:r>
              <a:rPr lang="en-US" sz="2000" dirty="0">
                <a:solidFill>
                  <a:schemeClr val="tx1">
                    <a:lumMod val="20000"/>
                    <a:lumOff val="80000"/>
                  </a:schemeClr>
                </a:solidFill>
              </a:rPr>
              <a:t>A new suite of testing tools has been added to replace and supplement this style of testing:</a:t>
            </a:r>
          </a:p>
          <a:p>
            <a:pPr lvl="1"/>
            <a:r>
              <a:rPr lang="en-US" sz="1800" dirty="0">
                <a:solidFill>
                  <a:schemeClr val="tx1">
                    <a:lumMod val="20000"/>
                    <a:lumOff val="80000"/>
                  </a:schemeClr>
                </a:solidFill>
              </a:rPr>
              <a:t>Selecting a published Batch Process, you can test Batches in the Production branch.</a:t>
            </a:r>
          </a:p>
          <a:p>
            <a:pPr lvl="1"/>
            <a:r>
              <a:rPr lang="en-US" sz="1800" dirty="0">
                <a:solidFill>
                  <a:schemeClr val="tx1">
                    <a:lumMod val="20000"/>
                    <a:lumOff val="80000"/>
                  </a:schemeClr>
                </a:solidFill>
              </a:rPr>
              <a:t>Production Batches have a “Go to Process“ button.  This will navigate to the Batch’s referenced process and set that Batch in the Activity Tester</a:t>
            </a:r>
          </a:p>
          <a:p>
            <a:pPr lvl="1"/>
            <a:r>
              <a:rPr lang="en-US" sz="1800" dirty="0">
                <a:solidFill>
                  <a:schemeClr val="tx1">
                    <a:lumMod val="20000"/>
                    <a:lumOff val="80000"/>
                  </a:schemeClr>
                </a:solidFill>
              </a:rPr>
              <a:t>Published Batch Processes now have a “Batches” tab. This will show a list of all production Batches currently using the Batch Process.</a:t>
            </a:r>
          </a:p>
        </p:txBody>
      </p:sp>
      <p:grpSp>
        <p:nvGrpSpPr>
          <p:cNvPr id="34" name="Group 33">
            <a:extLst>
              <a:ext uri="{FF2B5EF4-FFF2-40B4-BE49-F238E27FC236}">
                <a16:creationId xmlns:a16="http://schemas.microsoft.com/office/drawing/2014/main" id="{A8D735F3-E7CB-5444-02D7-A58B29FCCB18}"/>
              </a:ext>
            </a:extLst>
          </p:cNvPr>
          <p:cNvGrpSpPr/>
          <p:nvPr/>
        </p:nvGrpSpPr>
        <p:grpSpPr>
          <a:xfrm>
            <a:off x="432867" y="2031651"/>
            <a:ext cx="4474386" cy="3877092"/>
            <a:chOff x="432867" y="1627120"/>
            <a:chExt cx="4474386" cy="3877092"/>
          </a:xfrm>
        </p:grpSpPr>
        <p:pic>
          <p:nvPicPr>
            <p:cNvPr id="23" name="Picture 22">
              <a:extLst>
                <a:ext uri="{FF2B5EF4-FFF2-40B4-BE49-F238E27FC236}">
                  <a16:creationId xmlns:a16="http://schemas.microsoft.com/office/drawing/2014/main" id="{4F320F8D-52C3-C47B-B1A4-E83F06DAD389}"/>
                </a:ext>
              </a:extLst>
            </p:cNvPr>
            <p:cNvPicPr>
              <a:picLocks noChangeAspect="1"/>
            </p:cNvPicPr>
            <p:nvPr/>
          </p:nvPicPr>
          <p:blipFill>
            <a:blip r:embed="rId8"/>
            <a:stretch>
              <a:fillRect/>
            </a:stretch>
          </p:blipFill>
          <p:spPr>
            <a:xfrm>
              <a:off x="432867" y="2141470"/>
              <a:ext cx="4287763" cy="2789543"/>
            </a:xfrm>
            <a:prstGeom prst="rect">
              <a:avLst/>
            </a:prstGeom>
            <a:ln w="19050">
              <a:solidFill>
                <a:schemeClr val="accent2"/>
              </a:solidFill>
            </a:ln>
            <a:effectLst>
              <a:outerShdw blurRad="50800" dist="38100" dir="2700000" algn="tl" rotWithShape="0">
                <a:prstClr val="black">
                  <a:alpha val="40000"/>
                </a:prstClr>
              </a:outerShdw>
            </a:effectLst>
          </p:spPr>
        </p:pic>
        <p:grpSp>
          <p:nvGrpSpPr>
            <p:cNvPr id="25" name="Group 24">
              <a:extLst>
                <a:ext uri="{FF2B5EF4-FFF2-40B4-BE49-F238E27FC236}">
                  <a16:creationId xmlns:a16="http://schemas.microsoft.com/office/drawing/2014/main" id="{1F601789-516E-6EB9-A21A-4ED47F427F83}"/>
                </a:ext>
              </a:extLst>
            </p:cNvPr>
            <p:cNvGrpSpPr/>
            <p:nvPr/>
          </p:nvGrpSpPr>
          <p:grpSpPr>
            <a:xfrm>
              <a:off x="2860603" y="1627120"/>
              <a:ext cx="2046650" cy="836680"/>
              <a:chOff x="2809803" y="1639820"/>
              <a:chExt cx="2046650" cy="836680"/>
            </a:xfrm>
            <a:effectLst>
              <a:outerShdw blurRad="50800" dist="38100" dir="2700000" algn="tl" rotWithShape="0">
                <a:prstClr val="black">
                  <a:alpha val="40000"/>
                </a:prstClr>
              </a:outerShdw>
            </a:effectLst>
          </p:grpSpPr>
          <p:cxnSp>
            <p:nvCxnSpPr>
              <p:cNvPr id="15" name="Straight Arrow Connector 14">
                <a:extLst>
                  <a:ext uri="{FF2B5EF4-FFF2-40B4-BE49-F238E27FC236}">
                    <a16:creationId xmlns:a16="http://schemas.microsoft.com/office/drawing/2014/main" id="{DAE7204C-F304-5870-63A5-4213BE6CBE61}"/>
                  </a:ext>
                </a:extLst>
              </p:cNvPr>
              <p:cNvCxnSpPr>
                <a:cxnSpLocks/>
              </p:cNvCxnSpPr>
              <p:nvPr/>
            </p:nvCxnSpPr>
            <p:spPr>
              <a:xfrm>
                <a:off x="3833128" y="2012281"/>
                <a:ext cx="0" cy="46421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00B608A-AD6C-D622-12EC-F6B1A042CC6A}"/>
                  </a:ext>
                </a:extLst>
              </p:cNvPr>
              <p:cNvSpPr txBox="1"/>
              <p:nvPr/>
            </p:nvSpPr>
            <p:spPr>
              <a:xfrm>
                <a:off x="2809803" y="1639820"/>
                <a:ext cx="2046650"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“Go To Process” button</a:t>
                </a:r>
              </a:p>
            </p:txBody>
          </p:sp>
        </p:grpSp>
        <p:grpSp>
          <p:nvGrpSpPr>
            <p:cNvPr id="33" name="Group 32">
              <a:extLst>
                <a:ext uri="{FF2B5EF4-FFF2-40B4-BE49-F238E27FC236}">
                  <a16:creationId xmlns:a16="http://schemas.microsoft.com/office/drawing/2014/main" id="{3C32B1B8-6A9E-7D85-98C3-32FCDE660B31}"/>
                </a:ext>
              </a:extLst>
            </p:cNvPr>
            <p:cNvGrpSpPr/>
            <p:nvPr/>
          </p:nvGrpSpPr>
          <p:grpSpPr>
            <a:xfrm>
              <a:off x="1273171" y="4343400"/>
              <a:ext cx="3251199" cy="1160812"/>
              <a:chOff x="1273171" y="4343400"/>
              <a:chExt cx="3251199" cy="1160812"/>
            </a:xfrm>
          </p:grpSpPr>
          <p:cxnSp>
            <p:nvCxnSpPr>
              <p:cNvPr id="27" name="Straight Arrow Connector 26">
                <a:extLst>
                  <a:ext uri="{FF2B5EF4-FFF2-40B4-BE49-F238E27FC236}">
                    <a16:creationId xmlns:a16="http://schemas.microsoft.com/office/drawing/2014/main" id="{2D79ECFD-A48D-4BF9-14EF-A2133C6CE74B}"/>
                  </a:ext>
                </a:extLst>
              </p:cNvPr>
              <p:cNvCxnSpPr>
                <a:cxnSpLocks/>
              </p:cNvCxnSpPr>
              <p:nvPr/>
            </p:nvCxnSpPr>
            <p:spPr>
              <a:xfrm flipV="1">
                <a:off x="2717478" y="4343400"/>
                <a:ext cx="0" cy="82225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AA9A141-1802-EF44-A563-7844A0B7DFC2}"/>
                  </a:ext>
                </a:extLst>
              </p:cNvPr>
              <p:cNvSpPr txBox="1"/>
              <p:nvPr/>
            </p:nvSpPr>
            <p:spPr>
              <a:xfrm>
                <a:off x="1273171" y="5165658"/>
                <a:ext cx="3251199"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Referenced Batch Process</a:t>
                </a:r>
              </a:p>
            </p:txBody>
          </p:sp>
        </p:grpSp>
      </p:grpSp>
    </p:spTree>
    <p:extLst>
      <p:ext uri="{BB962C8B-B14F-4D97-AF65-F5344CB8AC3E}">
        <p14:creationId xmlns:p14="http://schemas.microsoft.com/office/powerpoint/2010/main" val="2993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500" fill="hold"/>
                                        <p:tgtEl>
                                          <p:spTgt spid="4"/>
                                        </p:tgtEl>
                                        <p:attrNameLst>
                                          <p:attrName>ppt_x</p:attrName>
                                        </p:attrNameLst>
                                      </p:cBhvr>
                                      <p:tavLst>
                                        <p:tav tm="0">
                                          <p:val>
                                            <p:strVal val="1+#ppt_w/2"/>
                                          </p:val>
                                        </p:tav>
                                        <p:tav tm="100000">
                                          <p:val>
                                            <p:strVal val="#ppt_x"/>
                                          </p:val>
                                        </p:tav>
                                      </p:tavLst>
                                    </p:anim>
                                    <p:anim calcmode="lin" valueType="num">
                                      <p:cBhvr additive="base">
                                        <p:cTn id="24" dur="1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1+#ppt_w/2"/>
                                          </p:val>
                                        </p:tav>
                                        <p:tav tm="100000">
                                          <p:val>
                                            <p:strVal val="#ppt_x"/>
                                          </p:val>
                                        </p:tav>
                                      </p:tavLst>
                                    </p:anim>
                                    <p:anim calcmode="lin" valueType="num">
                                      <p:cBhvr additive="base">
                                        <p:cTn id="28" dur="1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500" fill="hold"/>
                                        <p:tgtEl>
                                          <p:spTgt spid="34"/>
                                        </p:tgtEl>
                                        <p:attrNameLst>
                                          <p:attrName>ppt_x</p:attrName>
                                        </p:attrNameLst>
                                      </p:cBhvr>
                                      <p:tavLst>
                                        <p:tav tm="0">
                                          <p:val>
                                            <p:strVal val="1+#ppt_w/2"/>
                                          </p:val>
                                        </p:tav>
                                        <p:tav tm="100000">
                                          <p:val>
                                            <p:strVal val="#ppt_x"/>
                                          </p:val>
                                        </p:tav>
                                      </p:tavLst>
                                    </p:anim>
                                    <p:anim calcmode="lin" valueType="num">
                                      <p:cBhvr additive="base">
                                        <p:cTn id="32" dur="1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CB1CC5F-FF47-6E43-8B69-BFA78DBC9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6737" y="1523065"/>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 name="What is?">
            <a:extLst>
              <a:ext uri="{FF2B5EF4-FFF2-40B4-BE49-F238E27FC236}">
                <a16:creationId xmlns:a16="http://schemas.microsoft.com/office/drawing/2014/main" id="{549DB5DA-E735-8EBC-5862-E67FD1CAE6C3}"/>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Batch Redesign</a:t>
            </a:r>
          </a:p>
        </p:txBody>
      </p:sp>
      <p:grpSp>
        <p:nvGrpSpPr>
          <p:cNvPr id="16" name="Group 15">
            <a:extLst>
              <a:ext uri="{FF2B5EF4-FFF2-40B4-BE49-F238E27FC236}">
                <a16:creationId xmlns:a16="http://schemas.microsoft.com/office/drawing/2014/main" id="{934CAAA9-48E8-1B8A-1721-BFEC20621B09}"/>
              </a:ext>
            </a:extLst>
          </p:cNvPr>
          <p:cNvGrpSpPr/>
          <p:nvPr/>
        </p:nvGrpSpPr>
        <p:grpSpPr>
          <a:xfrm>
            <a:off x="1266211" y="1844734"/>
            <a:ext cx="5617189" cy="523220"/>
            <a:chOff x="2697480" y="1704407"/>
            <a:chExt cx="5829300" cy="523220"/>
          </a:xfrm>
          <a:effectLst>
            <a:outerShdw blurRad="50800" dist="38100" dir="2700000" algn="tl" rotWithShape="0">
              <a:prstClr val="black">
                <a:alpha val="40000"/>
              </a:prstClr>
            </a:outerShdw>
          </a:effectLst>
        </p:grpSpPr>
        <p:sp>
          <p:nvSpPr>
            <p:cNvPr id="17" name="TextBox 16">
              <a:extLst>
                <a:ext uri="{FF2B5EF4-FFF2-40B4-BE49-F238E27FC236}">
                  <a16:creationId xmlns:a16="http://schemas.microsoft.com/office/drawing/2014/main" id="{6064866C-FC21-F7BC-96CF-A1D337BFDC9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Bonus! Batch “Name Options”</a:t>
              </a:r>
            </a:p>
          </p:txBody>
        </p:sp>
        <p:cxnSp>
          <p:nvCxnSpPr>
            <p:cNvPr id="18" name="Straight Connector 17">
              <a:extLst>
                <a:ext uri="{FF2B5EF4-FFF2-40B4-BE49-F238E27FC236}">
                  <a16:creationId xmlns:a16="http://schemas.microsoft.com/office/drawing/2014/main" id="{75CC2490-8587-D636-5C53-6028C363ADAA}"/>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FD42187C-B6B1-1726-7430-EBEE0E5D0996}"/>
              </a:ext>
            </a:extLst>
          </p:cNvPr>
          <p:cNvSpPr txBox="1">
            <a:spLocks/>
          </p:cNvSpPr>
          <p:nvPr/>
        </p:nvSpPr>
        <p:spPr>
          <a:xfrm>
            <a:off x="548366" y="2626790"/>
            <a:ext cx="6462034" cy="3813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Traditionally, imported Batches get named with a timestamp and an optional prefix.</a:t>
            </a:r>
          </a:p>
          <a:p>
            <a:r>
              <a:rPr lang="en-US" sz="2000" dirty="0">
                <a:solidFill>
                  <a:schemeClr val="tx1">
                    <a:lumMod val="20000"/>
                    <a:lumOff val="80000"/>
                  </a:schemeClr>
                </a:solidFill>
              </a:rPr>
              <a:t>Users now have more options:  A prefix, a suffix and one to three “segments”</a:t>
            </a:r>
          </a:p>
          <a:p>
            <a:r>
              <a:rPr lang="en-US" sz="2000" dirty="0">
                <a:solidFill>
                  <a:schemeClr val="tx1">
                    <a:lumMod val="20000"/>
                    <a:lumOff val="80000"/>
                  </a:schemeClr>
                </a:solidFill>
              </a:rPr>
              <a:t>Segments may be one of the following:</a:t>
            </a:r>
          </a:p>
          <a:p>
            <a:pPr lvl="1"/>
            <a:r>
              <a:rPr lang="en-US" sz="1600" dirty="0">
                <a:solidFill>
                  <a:schemeClr val="tx1">
                    <a:lumMod val="20000"/>
                    <a:lumOff val="80000"/>
                  </a:schemeClr>
                </a:solidFill>
              </a:rPr>
              <a:t>Sequence</a:t>
            </a:r>
          </a:p>
          <a:p>
            <a:pPr lvl="1"/>
            <a:r>
              <a:rPr lang="en-US" sz="1600" dirty="0" err="1">
                <a:solidFill>
                  <a:schemeClr val="tx1">
                    <a:lumMod val="20000"/>
                    <a:lumOff val="80000"/>
                  </a:schemeClr>
                </a:solidFill>
              </a:rPr>
              <a:t>DateTime</a:t>
            </a:r>
            <a:endParaRPr lang="en-US" sz="1600" dirty="0">
              <a:solidFill>
                <a:schemeClr val="tx1">
                  <a:lumMod val="20000"/>
                  <a:lumOff val="80000"/>
                </a:schemeClr>
              </a:solidFill>
            </a:endParaRPr>
          </a:p>
          <a:p>
            <a:pPr lvl="1"/>
            <a:r>
              <a:rPr lang="en-US" sz="1600" dirty="0" err="1">
                <a:solidFill>
                  <a:schemeClr val="tx1">
                    <a:lumMod val="20000"/>
                    <a:lumOff val="80000"/>
                  </a:schemeClr>
                </a:solidFill>
              </a:rPr>
              <a:t>ContentType</a:t>
            </a:r>
            <a:endParaRPr lang="en-US" sz="1600" dirty="0">
              <a:solidFill>
                <a:schemeClr val="tx1">
                  <a:lumMod val="20000"/>
                  <a:lumOff val="80000"/>
                </a:schemeClr>
              </a:solidFill>
            </a:endParaRPr>
          </a:p>
          <a:p>
            <a:pPr lvl="1"/>
            <a:r>
              <a:rPr lang="en-US" sz="1600" dirty="0">
                <a:solidFill>
                  <a:schemeClr val="tx1">
                    <a:lumMod val="20000"/>
                    <a:lumOff val="80000"/>
                  </a:schemeClr>
                </a:solidFill>
              </a:rPr>
              <a:t>Username</a:t>
            </a:r>
          </a:p>
          <a:p>
            <a:pPr lvl="1"/>
            <a:r>
              <a:rPr lang="en-US" sz="1600" dirty="0">
                <a:solidFill>
                  <a:schemeClr val="tx1">
                    <a:lumMod val="20000"/>
                    <a:lumOff val="80000"/>
                  </a:schemeClr>
                </a:solidFill>
              </a:rPr>
              <a:t>Machine</a:t>
            </a:r>
          </a:p>
          <a:p>
            <a:pPr lvl="1"/>
            <a:r>
              <a:rPr lang="en-US" sz="1600" dirty="0" err="1">
                <a:solidFill>
                  <a:schemeClr val="tx1">
                    <a:lumMod val="20000"/>
                    <a:lumOff val="80000"/>
                  </a:schemeClr>
                </a:solidFill>
              </a:rPr>
              <a:t>BatchId</a:t>
            </a:r>
            <a:endParaRPr lang="en-US" sz="1600" dirty="0">
              <a:solidFill>
                <a:schemeClr val="tx1">
                  <a:lumMod val="20000"/>
                  <a:lumOff val="80000"/>
                </a:schemeClr>
              </a:solidFill>
            </a:endParaRPr>
          </a:p>
          <a:p>
            <a:endParaRPr lang="en-US" sz="1800" dirty="0">
              <a:solidFill>
                <a:schemeClr val="tx1">
                  <a:lumMod val="20000"/>
                  <a:lumOff val="80000"/>
                </a:schemeClr>
              </a:solidFill>
            </a:endParaRPr>
          </a:p>
        </p:txBody>
      </p:sp>
      <p:pic>
        <p:nvPicPr>
          <p:cNvPr id="5" name="Picture 4">
            <a:extLst>
              <a:ext uri="{FF2B5EF4-FFF2-40B4-BE49-F238E27FC236}">
                <a16:creationId xmlns:a16="http://schemas.microsoft.com/office/drawing/2014/main" id="{647E0563-55ED-AFFE-FAE9-35379B4AE7B1}"/>
              </a:ext>
            </a:extLst>
          </p:cNvPr>
          <p:cNvPicPr>
            <a:picLocks noChangeAspect="1"/>
          </p:cNvPicPr>
          <p:nvPr/>
        </p:nvPicPr>
        <p:blipFill>
          <a:blip r:embed="rId8"/>
          <a:stretch>
            <a:fillRect/>
          </a:stretch>
        </p:blipFill>
        <p:spPr>
          <a:xfrm>
            <a:off x="7297823" y="2106344"/>
            <a:ext cx="4586250" cy="3185359"/>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00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1+#ppt_w/2"/>
                                          </p:val>
                                        </p:tav>
                                        <p:tav tm="100000">
                                          <p:val>
                                            <p:strVal val="#ppt_x"/>
                                          </p:val>
                                        </p:tav>
                                      </p:tavLst>
                                    </p:anim>
                                    <p:anim calcmode="lin" valueType="num">
                                      <p:cBhvr additive="base">
                                        <p:cTn id="28" dur="10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405"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LLM Integrations</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6" name="Group 5">
            <a:extLst>
              <a:ext uri="{FF2B5EF4-FFF2-40B4-BE49-F238E27FC236}">
                <a16:creationId xmlns:a16="http://schemas.microsoft.com/office/drawing/2014/main" id="{0BD7739D-77C4-643B-0983-5C2C208943B7}"/>
              </a:ext>
            </a:extLst>
          </p:cNvPr>
          <p:cNvGrpSpPr/>
          <p:nvPr/>
        </p:nvGrpSpPr>
        <p:grpSpPr>
          <a:xfrm>
            <a:off x="4086943" y="1704198"/>
            <a:ext cx="4441570" cy="523220"/>
            <a:chOff x="2697480" y="1704407"/>
            <a:chExt cx="5829300" cy="523220"/>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CF53EB57-0824-9318-499C-72C0B9B3E64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LLMs and Grooper</a:t>
              </a:r>
            </a:p>
          </p:txBody>
        </p:sp>
        <p:cxnSp>
          <p:nvCxnSpPr>
            <p:cNvPr id="11" name="Straight Connector 10">
              <a:extLst>
                <a:ext uri="{FF2B5EF4-FFF2-40B4-BE49-F238E27FC236}">
                  <a16:creationId xmlns:a16="http://schemas.microsoft.com/office/drawing/2014/main" id="{0BE4B965-4608-D1F4-ED93-40D840D1038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 name="Graphic 18" descr="Artificial Intelligence with solid fill">
            <a:extLst>
              <a:ext uri="{FF2B5EF4-FFF2-40B4-BE49-F238E27FC236}">
                <a16:creationId xmlns:a16="http://schemas.microsoft.com/office/drawing/2014/main" id="{65E5649B-2932-64C1-8C96-D54F430C84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90703" y="3065444"/>
            <a:ext cx="1858447" cy="1858447"/>
          </a:xfrm>
          <a:prstGeom prst="rect">
            <a:avLst/>
          </a:prstGeom>
        </p:spPr>
      </p:pic>
      <p:pic>
        <p:nvPicPr>
          <p:cNvPr id="22" name="Graphic 21" descr="Chat bubble with solid fill">
            <a:extLst>
              <a:ext uri="{FF2B5EF4-FFF2-40B4-BE49-F238E27FC236}">
                <a16:creationId xmlns:a16="http://schemas.microsoft.com/office/drawing/2014/main" id="{BB9785C3-4DA1-D49B-CC2B-F41FCE6FB4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19540" y="2148173"/>
            <a:ext cx="1858447" cy="1858447"/>
          </a:xfrm>
          <a:prstGeom prst="rect">
            <a:avLst/>
          </a:prstGeom>
        </p:spPr>
      </p:pic>
      <p:sp>
        <p:nvSpPr>
          <p:cNvPr id="4" name="Content Placeholder 2">
            <a:extLst>
              <a:ext uri="{FF2B5EF4-FFF2-40B4-BE49-F238E27FC236}">
                <a16:creationId xmlns:a16="http://schemas.microsoft.com/office/drawing/2014/main" id="{0EB245B0-A43F-6FF4-5EDB-55D5E5E165AC}"/>
              </a:ext>
            </a:extLst>
          </p:cNvPr>
          <p:cNvSpPr txBox="1">
            <a:spLocks/>
          </p:cNvSpPr>
          <p:nvPr/>
        </p:nvSpPr>
        <p:spPr>
          <a:xfrm>
            <a:off x="1759011" y="2422430"/>
            <a:ext cx="8058074" cy="38549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20000"/>
                    <a:lumOff val="80000"/>
                  </a:schemeClr>
                </a:solidFill>
              </a:rPr>
              <a:t>What are LLMs?</a:t>
            </a:r>
          </a:p>
          <a:p>
            <a:pPr lvl="1"/>
            <a:r>
              <a:rPr lang="en-US" sz="1600" dirty="0">
                <a:solidFill>
                  <a:schemeClr val="tx1">
                    <a:lumMod val="20000"/>
                    <a:lumOff val="80000"/>
                  </a:schemeClr>
                </a:solidFill>
              </a:rPr>
              <a:t>LLM stands for Large Language Model.  They are a type of neural network that is highly capable of natural language processing.</a:t>
            </a:r>
          </a:p>
          <a:p>
            <a:pPr lvl="1"/>
            <a:r>
              <a:rPr lang="en-US" sz="1600" dirty="0">
                <a:solidFill>
                  <a:schemeClr val="tx1">
                    <a:lumMod val="20000"/>
                    <a:lumOff val="80000"/>
                  </a:schemeClr>
                </a:solidFill>
              </a:rPr>
              <a:t>OpenAI’s ChatGPT utilizes LLMs as the foundation of their chatbot technology.</a:t>
            </a:r>
          </a:p>
          <a:p>
            <a:r>
              <a:rPr lang="en-US" sz="1800" dirty="0">
                <a:solidFill>
                  <a:schemeClr val="tx1">
                    <a:lumMod val="20000"/>
                    <a:lumOff val="80000"/>
                  </a:schemeClr>
                </a:solidFill>
              </a:rPr>
              <a:t>What are LLMs used for in Grooper 2024?</a:t>
            </a:r>
          </a:p>
          <a:p>
            <a:pPr lvl="1"/>
            <a:r>
              <a:rPr lang="en-US" sz="1600" dirty="0">
                <a:solidFill>
                  <a:schemeClr val="tx1">
                    <a:lumMod val="20000"/>
                    <a:lumOff val="80000"/>
                  </a:schemeClr>
                </a:solidFill>
              </a:rPr>
              <a:t>Automated data capture at scale.</a:t>
            </a:r>
          </a:p>
          <a:p>
            <a:pPr lvl="1"/>
            <a:r>
              <a:rPr lang="en-US" sz="1600" dirty="0">
                <a:solidFill>
                  <a:schemeClr val="tx1">
                    <a:lumMod val="20000"/>
                    <a:lumOff val="80000"/>
                  </a:schemeClr>
                </a:solidFill>
              </a:rPr>
              <a:t>User-directed data capture or repair.</a:t>
            </a:r>
          </a:p>
          <a:p>
            <a:pPr lvl="1"/>
            <a:r>
              <a:rPr lang="en-US" sz="1600" dirty="0">
                <a:solidFill>
                  <a:schemeClr val="tx1">
                    <a:lumMod val="20000"/>
                    <a:lumOff val="80000"/>
                  </a:schemeClr>
                </a:solidFill>
              </a:rPr>
              <a:t>Ad-hoc research and discovery.</a:t>
            </a:r>
          </a:p>
          <a:p>
            <a:r>
              <a:rPr lang="en-US" sz="1800" dirty="0">
                <a:solidFill>
                  <a:schemeClr val="tx1">
                    <a:lumMod val="20000"/>
                    <a:lumOff val="80000"/>
                  </a:schemeClr>
                </a:solidFill>
              </a:rPr>
              <a:t>What LLMs can I access in Grooper 2024?</a:t>
            </a:r>
          </a:p>
          <a:p>
            <a:pPr lvl="1"/>
            <a:r>
              <a:rPr lang="en-US" sz="1600" dirty="0">
                <a:solidFill>
                  <a:schemeClr val="tx1">
                    <a:lumMod val="20000"/>
                    <a:lumOff val="80000"/>
                  </a:schemeClr>
                </a:solidFill>
              </a:rPr>
              <a:t>OpenAI public cloud services (</a:t>
            </a:r>
            <a:r>
              <a:rPr lang="en-US" sz="1600" dirty="0" err="1">
                <a:solidFill>
                  <a:schemeClr val="tx1">
                    <a:lumMod val="20000"/>
                    <a:lumOff val="80000"/>
                  </a:schemeClr>
                </a:solidFill>
              </a:rPr>
              <a:t>GPT</a:t>
            </a:r>
            <a:r>
              <a:rPr lang="en-US" sz="1600" dirty="0">
                <a:solidFill>
                  <a:schemeClr val="tx1">
                    <a:lumMod val="20000"/>
                    <a:lumOff val="80000"/>
                  </a:schemeClr>
                </a:solidFill>
              </a:rPr>
              <a:t> models)</a:t>
            </a:r>
          </a:p>
          <a:p>
            <a:pPr lvl="1"/>
            <a:r>
              <a:rPr lang="en-US" sz="1600" dirty="0">
                <a:solidFill>
                  <a:schemeClr val="tx1">
                    <a:lumMod val="20000"/>
                    <a:lumOff val="80000"/>
                  </a:schemeClr>
                </a:solidFill>
              </a:rPr>
              <a:t>Azure cloud services (including OpenAI’s </a:t>
            </a:r>
            <a:r>
              <a:rPr lang="en-US" sz="1600" dirty="0" err="1">
                <a:solidFill>
                  <a:schemeClr val="tx1">
                    <a:lumMod val="20000"/>
                    <a:lumOff val="80000"/>
                  </a:schemeClr>
                </a:solidFill>
              </a:rPr>
              <a:t>GPT</a:t>
            </a:r>
            <a:r>
              <a:rPr lang="en-US" sz="1600" dirty="0">
                <a:solidFill>
                  <a:schemeClr val="tx1">
                    <a:lumMod val="20000"/>
                    <a:lumOff val="80000"/>
                  </a:schemeClr>
                </a:solidFill>
              </a:rPr>
              <a:t> models and other LLM models like Llama and Mistral)</a:t>
            </a:r>
          </a:p>
          <a:p>
            <a:pPr lvl="1"/>
            <a:r>
              <a:rPr lang="en-US" sz="1600" dirty="0">
                <a:solidFill>
                  <a:schemeClr val="tx1">
                    <a:lumMod val="20000"/>
                    <a:lumOff val="80000"/>
                  </a:schemeClr>
                </a:solidFill>
              </a:rPr>
              <a:t>Private-hosted OpenAI clones</a:t>
            </a:r>
          </a:p>
          <a:p>
            <a:pPr marL="0" indent="0">
              <a:buNone/>
            </a:pPr>
            <a:endParaRPr lang="en-US" sz="1800" dirty="0">
              <a:solidFill>
                <a:schemeClr val="tx1">
                  <a:lumMod val="20000"/>
                  <a:lumOff val="80000"/>
                </a:schemeClr>
              </a:solidFill>
            </a:endParaRPr>
          </a:p>
        </p:txBody>
      </p:sp>
    </p:spTree>
    <p:extLst>
      <p:ext uri="{BB962C8B-B14F-4D97-AF65-F5344CB8AC3E}">
        <p14:creationId xmlns:p14="http://schemas.microsoft.com/office/powerpoint/2010/main" val="33602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0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1+#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1+#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phic 33">
            <a:extLst>
              <a:ext uri="{FF2B5EF4-FFF2-40B4-BE49-F238E27FC236}">
                <a16:creationId xmlns:a16="http://schemas.microsoft.com/office/drawing/2014/main" id="{8B67A036-5555-97C3-9A57-962A25FFD9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5932" y="1523065"/>
            <a:ext cx="11956937" cy="4949339"/>
          </a:xfrm>
          <a:prstGeom prst="rect">
            <a:avLst/>
          </a:prstGeom>
          <a:effectLst>
            <a:outerShdw blurRad="317500" dist="317500" dir="2700000" algn="l" rotWithShape="0">
              <a:prstClr val="black">
                <a:alpha val="15000"/>
              </a:prstClr>
            </a:outerShdw>
          </a:effectLst>
        </p:spPr>
      </p:pic>
      <p:grpSp>
        <p:nvGrpSpPr>
          <p:cNvPr id="49" name="Group 48">
            <a:extLst>
              <a:ext uri="{FF2B5EF4-FFF2-40B4-BE49-F238E27FC236}">
                <a16:creationId xmlns:a16="http://schemas.microsoft.com/office/drawing/2014/main" id="{4EF30DB6-84BE-1D70-62D8-2C8E0A71D943}"/>
              </a:ext>
            </a:extLst>
          </p:cNvPr>
          <p:cNvGrpSpPr/>
          <p:nvPr/>
        </p:nvGrpSpPr>
        <p:grpSpPr>
          <a:xfrm>
            <a:off x="-617767" y="293967"/>
            <a:ext cx="12285892" cy="958821"/>
            <a:chOff x="-617767" y="293967"/>
            <a:chExt cx="12285892" cy="958821"/>
          </a:xfrm>
        </p:grpSpPr>
        <p:cxnSp>
          <p:nvCxnSpPr>
            <p:cNvPr id="50" name="Straight Connector 49">
              <a:extLst>
                <a:ext uri="{FF2B5EF4-FFF2-40B4-BE49-F238E27FC236}">
                  <a16:creationId xmlns:a16="http://schemas.microsoft.com/office/drawing/2014/main" id="{4B09AF20-A451-AE61-6058-9190E3DC1822}"/>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 name="Graphic 50">
              <a:extLst>
                <a:ext uri="{FF2B5EF4-FFF2-40B4-BE49-F238E27FC236}">
                  <a16:creationId xmlns:a16="http://schemas.microsoft.com/office/drawing/2014/main" id="{61AC3993-02F5-5905-3362-15033E8429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9" name="Facilitating">
            <a:extLst>
              <a:ext uri="{FF2B5EF4-FFF2-40B4-BE49-F238E27FC236}">
                <a16:creationId xmlns:a16="http://schemas.microsoft.com/office/drawing/2014/main" id="{39621AAF-061C-3F17-AC47-812A041132EE}"/>
              </a:ext>
            </a:extLst>
          </p:cNvPr>
          <p:cNvSpPr txBox="1"/>
          <p:nvPr/>
        </p:nvSpPr>
        <p:spPr>
          <a:xfrm>
            <a:off x="1896111" y="423899"/>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LLM Connectors</a:t>
            </a:r>
          </a:p>
        </p:txBody>
      </p:sp>
      <p:pic>
        <p:nvPicPr>
          <p:cNvPr id="8" name="Grooper G" descr="Logo, icon&#10;&#10;Description automatically generated">
            <a:extLst>
              <a:ext uri="{FF2B5EF4-FFF2-40B4-BE49-F238E27FC236}">
                <a16:creationId xmlns:a16="http://schemas.microsoft.com/office/drawing/2014/main" id="{A65591A4-8223-8A46-8CFF-6ACC18EA53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8" name="Shape - Data Chaining" hidden="1">
            <a:extLst>
              <a:ext uri="{FF2B5EF4-FFF2-40B4-BE49-F238E27FC236}">
                <a16:creationId xmlns:a16="http://schemas.microsoft.com/office/drawing/2014/main" id="{48172BA7-A90B-8B5B-78F5-334BFFCEC1E9}"/>
              </a:ext>
            </a:extLst>
          </p:cNvPr>
          <p:cNvSpPr/>
          <p:nvPr/>
        </p:nvSpPr>
        <p:spPr>
          <a:xfrm>
            <a:off x="613705" y="5148563"/>
            <a:ext cx="2812459" cy="958825"/>
          </a:xfrm>
          <a:prstGeom prst="roundRect">
            <a:avLst>
              <a:gd name="adj" fmla="val 3752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solidFill>
                <a:schemeClr val="bg2"/>
              </a:solidFill>
              <a:latin typeface="Roboto Bk" pitchFamily="2" charset="0"/>
              <a:ea typeface="Roboto Bk" pitchFamily="2" charset="0"/>
            </a:endParaRPr>
          </a:p>
        </p:txBody>
      </p:sp>
      <p:grpSp>
        <p:nvGrpSpPr>
          <p:cNvPr id="6" name="Group 5">
            <a:extLst>
              <a:ext uri="{FF2B5EF4-FFF2-40B4-BE49-F238E27FC236}">
                <a16:creationId xmlns:a16="http://schemas.microsoft.com/office/drawing/2014/main" id="{4108E8D1-CA60-67DE-45E2-AA3E9F6AE35A}"/>
              </a:ext>
            </a:extLst>
          </p:cNvPr>
          <p:cNvGrpSpPr/>
          <p:nvPr/>
        </p:nvGrpSpPr>
        <p:grpSpPr>
          <a:xfrm>
            <a:off x="3362690" y="1629290"/>
            <a:ext cx="6205487" cy="954107"/>
            <a:chOff x="2697480" y="1704407"/>
            <a:chExt cx="5829300" cy="954107"/>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9B6ECBBA-D2C4-F645-7396-68D774F7FB2B}"/>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Repository Options: LLM Connector</a:t>
              </a:r>
            </a:p>
          </p:txBody>
        </p:sp>
        <p:cxnSp>
          <p:nvCxnSpPr>
            <p:cNvPr id="10" name="Straight Connector 9">
              <a:extLst>
                <a:ext uri="{FF2B5EF4-FFF2-40B4-BE49-F238E27FC236}">
                  <a16:creationId xmlns:a16="http://schemas.microsoft.com/office/drawing/2014/main" id="{EEE1700F-B059-83EB-F65D-8CF32DD1286D}"/>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56BE297B-E1D1-8591-18F3-4A3150379A0E}"/>
              </a:ext>
            </a:extLst>
          </p:cNvPr>
          <p:cNvSpPr txBox="1"/>
          <p:nvPr/>
        </p:nvSpPr>
        <p:spPr>
          <a:xfrm>
            <a:off x="773587" y="2433552"/>
            <a:ext cx="4933949" cy="201593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tx1">
                    <a:lumMod val="20000"/>
                    <a:lumOff val="80000"/>
                  </a:schemeClr>
                </a:solidFill>
              </a:rPr>
              <a:t>New “Repository Options” set at the Grooper Root enable repository wide features.</a:t>
            </a:r>
          </a:p>
          <a:p>
            <a:pPr marL="342900" indent="-342900">
              <a:spcBef>
                <a:spcPts val="600"/>
              </a:spcBef>
              <a:buFont typeface="Arial" panose="020B0604020202020204" pitchFamily="34" charset="0"/>
              <a:buChar char="•"/>
            </a:pPr>
            <a:r>
              <a:rPr lang="en-US" sz="2000" dirty="0">
                <a:solidFill>
                  <a:schemeClr val="tx1">
                    <a:lumMod val="20000"/>
                    <a:lumOff val="80000"/>
                  </a:schemeClr>
                </a:solidFill>
              </a:rPr>
              <a:t> “LLM Connector” option defines connections to LLM web servers by adding one or more “Service Providers”.</a:t>
            </a:r>
          </a:p>
          <a:p>
            <a:endParaRPr lang="en-US" sz="2000" dirty="0">
              <a:solidFill>
                <a:schemeClr val="tx1">
                  <a:lumMod val="20000"/>
                  <a:lumOff val="80000"/>
                </a:schemeClr>
              </a:solidFill>
            </a:endParaRPr>
          </a:p>
        </p:txBody>
      </p:sp>
      <p:pic>
        <p:nvPicPr>
          <p:cNvPr id="17" name="Picture 16">
            <a:extLst>
              <a:ext uri="{FF2B5EF4-FFF2-40B4-BE49-F238E27FC236}">
                <a16:creationId xmlns:a16="http://schemas.microsoft.com/office/drawing/2014/main" id="{049DD3DD-C6D0-6B78-F564-9C4386E99C5F}"/>
              </a:ext>
            </a:extLst>
          </p:cNvPr>
          <p:cNvPicPr>
            <a:picLocks noChangeAspect="1"/>
          </p:cNvPicPr>
          <p:nvPr/>
        </p:nvPicPr>
        <p:blipFill rotWithShape="1">
          <a:blip r:embed="rId8"/>
          <a:srcRect t="27425"/>
          <a:stretch/>
        </p:blipFill>
        <p:spPr>
          <a:xfrm>
            <a:off x="5873408" y="2433552"/>
            <a:ext cx="4933950" cy="1990896"/>
          </a:xfrm>
          <a:prstGeom prst="rect">
            <a:avLst/>
          </a:prstGeom>
          <a:ln w="19050">
            <a:solidFill>
              <a:schemeClr val="accent2"/>
            </a:solidFill>
          </a:ln>
          <a:effectLst>
            <a:outerShdw blurRad="50800" dist="38100" dir="2700000" algn="tl" rotWithShape="0">
              <a:prstClr val="black">
                <a:alpha val="40000"/>
              </a:prstClr>
            </a:outerShdw>
          </a:effectLst>
        </p:spPr>
      </p:pic>
      <p:grpSp>
        <p:nvGrpSpPr>
          <p:cNvPr id="32" name="Group 31">
            <a:extLst>
              <a:ext uri="{FF2B5EF4-FFF2-40B4-BE49-F238E27FC236}">
                <a16:creationId xmlns:a16="http://schemas.microsoft.com/office/drawing/2014/main" id="{F970FE6C-E16C-83A8-AC84-4B41133F86B3}"/>
              </a:ext>
            </a:extLst>
          </p:cNvPr>
          <p:cNvGrpSpPr/>
          <p:nvPr/>
        </p:nvGrpSpPr>
        <p:grpSpPr>
          <a:xfrm>
            <a:off x="1828800" y="3678791"/>
            <a:ext cx="9839325" cy="2998228"/>
            <a:chOff x="1828800" y="3678791"/>
            <a:chExt cx="9839325" cy="2998228"/>
          </a:xfrm>
          <a:effectLst>
            <a:outerShdw blurRad="50800" dist="38100" dir="2700000" algn="tl" rotWithShape="0">
              <a:prstClr val="black">
                <a:alpha val="40000"/>
              </a:prstClr>
            </a:outerShdw>
          </a:effectLst>
        </p:grpSpPr>
        <p:pic>
          <p:nvPicPr>
            <p:cNvPr id="19" name="Picture 18">
              <a:extLst>
                <a:ext uri="{FF2B5EF4-FFF2-40B4-BE49-F238E27FC236}">
                  <a16:creationId xmlns:a16="http://schemas.microsoft.com/office/drawing/2014/main" id="{E0334D23-817A-ADC9-452A-2D456CF16502}"/>
                </a:ext>
              </a:extLst>
            </p:cNvPr>
            <p:cNvPicPr>
              <a:picLocks noChangeAspect="1"/>
            </p:cNvPicPr>
            <p:nvPr/>
          </p:nvPicPr>
          <p:blipFill>
            <a:blip r:embed="rId9"/>
            <a:stretch>
              <a:fillRect/>
            </a:stretch>
          </p:blipFill>
          <p:spPr>
            <a:xfrm>
              <a:off x="1828800" y="4638669"/>
              <a:ext cx="9839325" cy="2038350"/>
            </a:xfrm>
            <a:prstGeom prst="rect">
              <a:avLst/>
            </a:prstGeom>
            <a:ln w="28575">
              <a:solidFill>
                <a:schemeClr val="accent4"/>
              </a:solidFill>
            </a:ln>
            <a:effectLst>
              <a:outerShdw blurRad="50800" dist="38100" dir="2700000" algn="tl" rotWithShape="0">
                <a:prstClr val="black">
                  <a:alpha val="40000"/>
                </a:prstClr>
              </a:outerShdw>
            </a:effectLst>
          </p:spPr>
        </p:pic>
        <p:sp>
          <p:nvSpPr>
            <p:cNvPr id="20" name="Oval 19">
              <a:extLst>
                <a:ext uri="{FF2B5EF4-FFF2-40B4-BE49-F238E27FC236}">
                  <a16:creationId xmlns:a16="http://schemas.microsoft.com/office/drawing/2014/main" id="{03641E24-415A-2F76-7849-AA6BFF0C8885}"/>
                </a:ext>
              </a:extLst>
            </p:cNvPr>
            <p:cNvSpPr/>
            <p:nvPr/>
          </p:nvSpPr>
          <p:spPr>
            <a:xfrm>
              <a:off x="10415239" y="3678791"/>
              <a:ext cx="291043" cy="291043"/>
            </a:xfrm>
            <a:prstGeom prst="ellipse">
              <a:avLst/>
            </a:pr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cxnSp>
          <p:nvCxnSpPr>
            <p:cNvPr id="22" name="Straight Connector 21">
              <a:extLst>
                <a:ext uri="{FF2B5EF4-FFF2-40B4-BE49-F238E27FC236}">
                  <a16:creationId xmlns:a16="http://schemas.microsoft.com/office/drawing/2014/main" id="{F1D71287-D9BE-56FC-1FE8-EB8B1381F264}"/>
                </a:ext>
              </a:extLst>
            </p:cNvPr>
            <p:cNvCxnSpPr>
              <a:cxnSpLocks/>
              <a:stCxn id="20" idx="2"/>
            </p:cNvCxnSpPr>
            <p:nvPr/>
          </p:nvCxnSpPr>
          <p:spPr>
            <a:xfrm flipH="1">
              <a:off x="1828800" y="3824313"/>
              <a:ext cx="8586439" cy="792931"/>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337384-C565-6A82-EBCF-CF71DA08A4BA}"/>
                </a:ext>
              </a:extLst>
            </p:cNvPr>
            <p:cNvCxnSpPr>
              <a:cxnSpLocks/>
              <a:stCxn id="20" idx="6"/>
            </p:cNvCxnSpPr>
            <p:nvPr/>
          </p:nvCxnSpPr>
          <p:spPr>
            <a:xfrm>
              <a:off x="10706282" y="3824313"/>
              <a:ext cx="961843" cy="792931"/>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05734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500" fill="hold"/>
                                        <p:tgtEl>
                                          <p:spTgt spid="49"/>
                                        </p:tgtEl>
                                        <p:attrNameLst>
                                          <p:attrName>ppt_x</p:attrName>
                                        </p:attrNameLst>
                                      </p:cBhvr>
                                      <p:tavLst>
                                        <p:tav tm="0">
                                          <p:val>
                                            <p:strVal val="1+#ppt_w/2"/>
                                          </p:val>
                                        </p:tav>
                                        <p:tav tm="100000">
                                          <p:val>
                                            <p:strVal val="#ppt_x"/>
                                          </p:val>
                                        </p:tav>
                                      </p:tavLst>
                                    </p:anim>
                                    <p:anim calcmode="lin" valueType="num">
                                      <p:cBhvr additive="base">
                                        <p:cTn id="8" dur="1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500" fill="hold"/>
                                        <p:tgtEl>
                                          <p:spTgt spid="34"/>
                                        </p:tgtEl>
                                        <p:attrNameLst>
                                          <p:attrName>ppt_x</p:attrName>
                                        </p:attrNameLst>
                                      </p:cBhvr>
                                      <p:tavLst>
                                        <p:tav tm="0">
                                          <p:val>
                                            <p:strVal val="1+#ppt_w/2"/>
                                          </p:val>
                                        </p:tav>
                                        <p:tav tm="100000">
                                          <p:val>
                                            <p:strVal val="#ppt_x"/>
                                          </p:val>
                                        </p:tav>
                                      </p:tavLst>
                                    </p:anim>
                                    <p:anim calcmode="lin" valueType="num">
                                      <p:cBhvr additive="base">
                                        <p:cTn id="20" dur="1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500" fill="hold"/>
                                        <p:tgtEl>
                                          <p:spTgt spid="15"/>
                                        </p:tgtEl>
                                        <p:attrNameLst>
                                          <p:attrName>ppt_x</p:attrName>
                                        </p:attrNameLst>
                                      </p:cBhvr>
                                      <p:tavLst>
                                        <p:tav tm="0">
                                          <p:val>
                                            <p:strVal val="1+#ppt_w/2"/>
                                          </p:val>
                                        </p:tav>
                                        <p:tav tm="100000">
                                          <p:val>
                                            <p:strVal val="#ppt_x"/>
                                          </p:val>
                                        </p:tav>
                                      </p:tavLst>
                                    </p:anim>
                                    <p:anim calcmode="lin" valueType="num">
                                      <p:cBhvr additive="base">
                                        <p:cTn id="24" dur="1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1+#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1+#ppt_w/2"/>
                                          </p:val>
                                        </p:tav>
                                        <p:tav tm="100000">
                                          <p:val>
                                            <p:strVal val="#ppt_x"/>
                                          </p:val>
                                        </p:tav>
                                      </p:tavLst>
                                    </p:anim>
                                    <p:anim calcmode="lin" valueType="num">
                                      <p:cBhvr additive="base">
                                        <p:cTn id="32"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1AED33D5-0F06-69BE-8693-0A1C551E44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665" y="1523065"/>
            <a:ext cx="11956937" cy="4949339"/>
          </a:xfrm>
          <a:prstGeom prst="rect">
            <a:avLst/>
          </a:prstGeom>
          <a:effectLst>
            <a:outerShdw blurRad="317500" dist="317500" dir="2700000" algn="l" rotWithShape="0">
              <a:prstClr val="black">
                <a:alpha val="15000"/>
              </a:prstClr>
            </a:outerShdw>
          </a:effectLst>
        </p:spPr>
      </p:pic>
      <p:grpSp>
        <p:nvGrpSpPr>
          <p:cNvPr id="49" name="Group 48">
            <a:extLst>
              <a:ext uri="{FF2B5EF4-FFF2-40B4-BE49-F238E27FC236}">
                <a16:creationId xmlns:a16="http://schemas.microsoft.com/office/drawing/2014/main" id="{4EF30DB6-84BE-1D70-62D8-2C8E0A71D943}"/>
              </a:ext>
            </a:extLst>
          </p:cNvPr>
          <p:cNvGrpSpPr/>
          <p:nvPr/>
        </p:nvGrpSpPr>
        <p:grpSpPr>
          <a:xfrm>
            <a:off x="-617767" y="293967"/>
            <a:ext cx="12285892" cy="958821"/>
            <a:chOff x="-617767" y="293967"/>
            <a:chExt cx="12285892" cy="958821"/>
          </a:xfrm>
        </p:grpSpPr>
        <p:cxnSp>
          <p:nvCxnSpPr>
            <p:cNvPr id="50" name="Straight Connector 49">
              <a:extLst>
                <a:ext uri="{FF2B5EF4-FFF2-40B4-BE49-F238E27FC236}">
                  <a16:creationId xmlns:a16="http://schemas.microsoft.com/office/drawing/2014/main" id="{4B09AF20-A451-AE61-6058-9190E3DC1822}"/>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 name="Graphic 50">
              <a:extLst>
                <a:ext uri="{FF2B5EF4-FFF2-40B4-BE49-F238E27FC236}">
                  <a16:creationId xmlns:a16="http://schemas.microsoft.com/office/drawing/2014/main" id="{61AC3993-02F5-5905-3362-15033E8429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9" name="Facilitating">
            <a:extLst>
              <a:ext uri="{FF2B5EF4-FFF2-40B4-BE49-F238E27FC236}">
                <a16:creationId xmlns:a16="http://schemas.microsoft.com/office/drawing/2014/main" id="{39621AAF-061C-3F17-AC47-812A041132EE}"/>
              </a:ext>
            </a:extLst>
          </p:cNvPr>
          <p:cNvSpPr txBox="1"/>
          <p:nvPr/>
        </p:nvSpPr>
        <p:spPr>
          <a:xfrm>
            <a:off x="1896111" y="423899"/>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LLM Connectors</a:t>
            </a:r>
          </a:p>
        </p:txBody>
      </p:sp>
      <p:pic>
        <p:nvPicPr>
          <p:cNvPr id="8" name="Grooper G" descr="Logo, icon&#10;&#10;Description automatically generated">
            <a:extLst>
              <a:ext uri="{FF2B5EF4-FFF2-40B4-BE49-F238E27FC236}">
                <a16:creationId xmlns:a16="http://schemas.microsoft.com/office/drawing/2014/main" id="{A65591A4-8223-8A46-8CFF-6ACC18EA53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8" name="Shape - Data Chaining" hidden="1">
            <a:extLst>
              <a:ext uri="{FF2B5EF4-FFF2-40B4-BE49-F238E27FC236}">
                <a16:creationId xmlns:a16="http://schemas.microsoft.com/office/drawing/2014/main" id="{48172BA7-A90B-8B5B-78F5-334BFFCEC1E9}"/>
              </a:ext>
            </a:extLst>
          </p:cNvPr>
          <p:cNvSpPr/>
          <p:nvPr/>
        </p:nvSpPr>
        <p:spPr>
          <a:xfrm>
            <a:off x="613705" y="5148563"/>
            <a:ext cx="2812459" cy="958825"/>
          </a:xfrm>
          <a:prstGeom prst="roundRect">
            <a:avLst>
              <a:gd name="adj" fmla="val 3752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solidFill>
                <a:schemeClr val="bg2"/>
              </a:solidFill>
              <a:latin typeface="Roboto Bk" pitchFamily="2" charset="0"/>
              <a:ea typeface="Roboto Bk" pitchFamily="2" charset="0"/>
            </a:endParaRPr>
          </a:p>
        </p:txBody>
      </p:sp>
      <p:grpSp>
        <p:nvGrpSpPr>
          <p:cNvPr id="12" name="Group 11">
            <a:extLst>
              <a:ext uri="{FF2B5EF4-FFF2-40B4-BE49-F238E27FC236}">
                <a16:creationId xmlns:a16="http://schemas.microsoft.com/office/drawing/2014/main" id="{007DF73F-B092-862F-865F-758BB5A5F274}"/>
              </a:ext>
            </a:extLst>
          </p:cNvPr>
          <p:cNvGrpSpPr/>
          <p:nvPr/>
        </p:nvGrpSpPr>
        <p:grpSpPr>
          <a:xfrm>
            <a:off x="5092010" y="1583124"/>
            <a:ext cx="4092210" cy="523220"/>
            <a:chOff x="2697480" y="1704407"/>
            <a:chExt cx="5829300" cy="523220"/>
          </a:xfrm>
          <a:effectLst>
            <a:outerShdw blurRad="50800" dist="38100" dir="2700000" algn="tl" rotWithShape="0">
              <a:prstClr val="black">
                <a:alpha val="40000"/>
              </a:prstClr>
            </a:outerShdw>
          </a:effectLst>
        </p:grpSpPr>
        <p:sp>
          <p:nvSpPr>
            <p:cNvPr id="13" name="TextBox 12">
              <a:extLst>
                <a:ext uri="{FF2B5EF4-FFF2-40B4-BE49-F238E27FC236}">
                  <a16:creationId xmlns:a16="http://schemas.microsoft.com/office/drawing/2014/main" id="{16AA7579-363A-A6C4-16F5-632F6F497A44}"/>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LLM Service Providers</a:t>
              </a:r>
            </a:p>
          </p:txBody>
        </p:sp>
        <p:cxnSp>
          <p:nvCxnSpPr>
            <p:cNvPr id="14" name="Straight Connector 13">
              <a:extLst>
                <a:ext uri="{FF2B5EF4-FFF2-40B4-BE49-F238E27FC236}">
                  <a16:creationId xmlns:a16="http://schemas.microsoft.com/office/drawing/2014/main" id="{C0F4F26F-99CA-9C20-2535-20EF0DD0D35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4617A32-7B68-6B23-BD64-BEC628BC7B1E}"/>
              </a:ext>
            </a:extLst>
          </p:cNvPr>
          <p:cNvSpPr txBox="1"/>
          <p:nvPr/>
        </p:nvSpPr>
        <p:spPr>
          <a:xfrm>
            <a:off x="2990296" y="2259449"/>
            <a:ext cx="8295639" cy="1169551"/>
          </a:xfrm>
          <a:prstGeom prst="rect">
            <a:avLst/>
          </a:prstGeom>
          <a:noFill/>
        </p:spPr>
        <p:txBody>
          <a:bodyPr wrap="square">
            <a:spAutoFit/>
          </a:bodyPr>
          <a:lstStyle/>
          <a:p>
            <a:pPr>
              <a:spcBef>
                <a:spcPts val="600"/>
              </a:spcBef>
            </a:pPr>
            <a:r>
              <a:rPr lang="en-US" sz="2000" dirty="0">
                <a:solidFill>
                  <a:schemeClr val="tx1">
                    <a:lumMod val="20000"/>
                    <a:lumOff val="80000"/>
                  </a:schemeClr>
                </a:solidFill>
              </a:rPr>
              <a:t>Currently, there are two Service Provider types.</a:t>
            </a:r>
          </a:p>
          <a:p>
            <a:pPr marL="342900" indent="-342900">
              <a:spcBef>
                <a:spcPts val="600"/>
              </a:spcBef>
              <a:buFont typeface="Arial" panose="020B0604020202020204" pitchFamily="34" charset="0"/>
              <a:buChar char="•"/>
            </a:pPr>
            <a:r>
              <a:rPr lang="en-US" sz="2000" b="1" dirty="0">
                <a:solidFill>
                  <a:schemeClr val="tx1">
                    <a:lumMod val="20000"/>
                    <a:lumOff val="80000"/>
                  </a:schemeClr>
                </a:solidFill>
              </a:rPr>
              <a:t>Open AI </a:t>
            </a:r>
            <a:r>
              <a:rPr lang="en-US" sz="2000" dirty="0">
                <a:solidFill>
                  <a:schemeClr val="tx1">
                    <a:lumMod val="20000"/>
                    <a:lumOff val="80000"/>
                  </a:schemeClr>
                </a:solidFill>
              </a:rPr>
              <a:t>– Connects to OpenAI web servers or privately hosted OpenAI clones </a:t>
            </a:r>
            <a:endParaRPr lang="en-US" sz="2000" b="1" dirty="0">
              <a:solidFill>
                <a:schemeClr val="tx1">
                  <a:lumMod val="20000"/>
                  <a:lumOff val="80000"/>
                </a:schemeClr>
              </a:solidFill>
            </a:endParaRPr>
          </a:p>
          <a:p>
            <a:pPr marL="342900" indent="-342900">
              <a:spcBef>
                <a:spcPts val="600"/>
              </a:spcBef>
              <a:buFont typeface="Arial" panose="020B0604020202020204" pitchFamily="34" charset="0"/>
              <a:buChar char="•"/>
            </a:pPr>
            <a:r>
              <a:rPr lang="en-US" sz="2000" b="1" dirty="0">
                <a:solidFill>
                  <a:schemeClr val="tx1">
                    <a:lumMod val="20000"/>
                    <a:lumOff val="80000"/>
                  </a:schemeClr>
                </a:solidFill>
              </a:rPr>
              <a:t>Azure</a:t>
            </a:r>
            <a:r>
              <a:rPr lang="en-US" sz="2000" dirty="0">
                <a:solidFill>
                  <a:schemeClr val="tx1">
                    <a:lumMod val="20000"/>
                    <a:lumOff val="80000"/>
                  </a:schemeClr>
                </a:solidFill>
              </a:rPr>
              <a:t> – Connects to chat or embeddings endpoints available in Azure</a:t>
            </a:r>
            <a:endParaRPr lang="en-US" sz="2000" b="1" dirty="0">
              <a:solidFill>
                <a:schemeClr val="tx1">
                  <a:lumMod val="20000"/>
                  <a:lumOff val="80000"/>
                </a:schemeClr>
              </a:solidFill>
            </a:endParaRPr>
          </a:p>
        </p:txBody>
      </p:sp>
      <p:sp>
        <p:nvSpPr>
          <p:cNvPr id="33" name="Content Placeholder 2">
            <a:extLst>
              <a:ext uri="{FF2B5EF4-FFF2-40B4-BE49-F238E27FC236}">
                <a16:creationId xmlns:a16="http://schemas.microsoft.com/office/drawing/2014/main" id="{BF66DDAB-45DA-0732-5594-83442FEA8DA6}"/>
              </a:ext>
            </a:extLst>
          </p:cNvPr>
          <p:cNvSpPr txBox="1">
            <a:spLocks/>
          </p:cNvSpPr>
          <p:nvPr/>
        </p:nvSpPr>
        <p:spPr>
          <a:xfrm>
            <a:off x="2994107" y="2276135"/>
            <a:ext cx="8239136" cy="9017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The Azure provider uses the Azure Machine Learning service</a:t>
            </a:r>
          </a:p>
          <a:p>
            <a:r>
              <a:rPr lang="en-US" sz="2000" dirty="0">
                <a:solidFill>
                  <a:schemeClr val="tx1">
                    <a:lumMod val="20000"/>
                    <a:lumOff val="80000"/>
                  </a:schemeClr>
                </a:solidFill>
              </a:rPr>
              <a:t>Configured to point at one or more Azure “Service Deployments”</a:t>
            </a:r>
          </a:p>
        </p:txBody>
      </p:sp>
      <p:grpSp>
        <p:nvGrpSpPr>
          <p:cNvPr id="39" name="Group 38">
            <a:extLst>
              <a:ext uri="{FF2B5EF4-FFF2-40B4-BE49-F238E27FC236}">
                <a16:creationId xmlns:a16="http://schemas.microsoft.com/office/drawing/2014/main" id="{12FE678E-E0DF-287F-45C9-BE0749C8FA9D}"/>
              </a:ext>
            </a:extLst>
          </p:cNvPr>
          <p:cNvGrpSpPr/>
          <p:nvPr/>
        </p:nvGrpSpPr>
        <p:grpSpPr>
          <a:xfrm>
            <a:off x="1153161" y="3510791"/>
            <a:ext cx="9832477" cy="3159497"/>
            <a:chOff x="1153161" y="3510791"/>
            <a:chExt cx="9832477" cy="3159497"/>
          </a:xfrm>
        </p:grpSpPr>
        <p:grpSp>
          <p:nvGrpSpPr>
            <p:cNvPr id="27" name="Group 26">
              <a:extLst>
                <a:ext uri="{FF2B5EF4-FFF2-40B4-BE49-F238E27FC236}">
                  <a16:creationId xmlns:a16="http://schemas.microsoft.com/office/drawing/2014/main" id="{D689C98E-03CF-CF70-F0C9-FDDF64B103EB}"/>
                </a:ext>
              </a:extLst>
            </p:cNvPr>
            <p:cNvGrpSpPr/>
            <p:nvPr/>
          </p:nvGrpSpPr>
          <p:grpSpPr>
            <a:xfrm>
              <a:off x="1153161" y="3879463"/>
              <a:ext cx="9832477" cy="2790825"/>
              <a:chOff x="1131434" y="3643276"/>
              <a:chExt cx="9832477" cy="2790825"/>
            </a:xfrm>
          </p:grpSpPr>
          <p:pic>
            <p:nvPicPr>
              <p:cNvPr id="21" name="Picture 20">
                <a:extLst>
                  <a:ext uri="{FF2B5EF4-FFF2-40B4-BE49-F238E27FC236}">
                    <a16:creationId xmlns:a16="http://schemas.microsoft.com/office/drawing/2014/main" id="{880204EC-8EEE-F4D9-FCA7-1C5D61C742F9}"/>
                  </a:ext>
                </a:extLst>
              </p:cNvPr>
              <p:cNvPicPr>
                <a:picLocks noChangeAspect="1"/>
              </p:cNvPicPr>
              <p:nvPr/>
            </p:nvPicPr>
            <p:blipFill>
              <a:blip r:embed="rId8"/>
              <a:stretch>
                <a:fillRect/>
              </a:stretch>
            </p:blipFill>
            <p:spPr>
              <a:xfrm>
                <a:off x="1131434" y="3643276"/>
                <a:ext cx="5334000" cy="2790825"/>
              </a:xfrm>
              <a:prstGeom prst="rect">
                <a:avLst/>
              </a:prstGeom>
              <a:ln w="19050">
                <a:solidFill>
                  <a:schemeClr val="accent2"/>
                </a:solidFill>
              </a:ln>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C822E0D-DE53-102B-635F-1E75778C14B0}"/>
                  </a:ext>
                </a:extLst>
              </p:cNvPr>
              <p:cNvSpPr txBox="1"/>
              <p:nvPr/>
            </p:nvSpPr>
            <p:spPr>
              <a:xfrm>
                <a:off x="6816091" y="3874493"/>
                <a:ext cx="4147820" cy="1400383"/>
              </a:xfrm>
              <a:prstGeom prst="rect">
                <a:avLst/>
              </a:prstGeom>
              <a:noFill/>
            </p:spPr>
            <p:txBody>
              <a:bodyPr wrap="square">
                <a:spAutoFit/>
              </a:bodyPr>
              <a:lstStyle/>
              <a:p>
                <a:pPr>
                  <a:spcBef>
                    <a:spcPts val="600"/>
                  </a:spcBef>
                </a:pPr>
                <a:r>
                  <a:rPr lang="en-US" sz="2000" dirty="0">
                    <a:solidFill>
                      <a:schemeClr val="tx1">
                        <a:lumMod val="20000"/>
                        <a:lumOff val="80000"/>
                      </a:schemeClr>
                    </a:solidFill>
                  </a:rPr>
                  <a:t>The OpenAI provider is configured with a base URL and API key.</a:t>
                </a:r>
              </a:p>
              <a:p>
                <a:pPr>
                  <a:spcBef>
                    <a:spcPts val="600"/>
                  </a:spcBef>
                </a:pPr>
                <a:r>
                  <a:rPr lang="en-US" sz="2000" i="1" dirty="0">
                    <a:solidFill>
                      <a:schemeClr val="tx1">
                        <a:lumMod val="20000"/>
                        <a:lumOff val="80000"/>
                      </a:schemeClr>
                    </a:solidFill>
                  </a:rPr>
                  <a:t>FYI: The URL property defaults to OpenAI’s base API URL</a:t>
                </a:r>
              </a:p>
            </p:txBody>
          </p:sp>
          <p:cxnSp>
            <p:nvCxnSpPr>
              <p:cNvPr id="24" name="Straight Connector 23">
                <a:extLst>
                  <a:ext uri="{FF2B5EF4-FFF2-40B4-BE49-F238E27FC236}">
                    <a16:creationId xmlns:a16="http://schemas.microsoft.com/office/drawing/2014/main" id="{AE2E0167-A46C-5762-D425-287CA7FBE1CA}"/>
                  </a:ext>
                </a:extLst>
              </p:cNvPr>
              <p:cNvCxnSpPr/>
              <p:nvPr/>
            </p:nvCxnSpPr>
            <p:spPr>
              <a:xfrm>
                <a:off x="1511300" y="4279900"/>
                <a:ext cx="3759200"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C121F1-1976-BE1A-6644-B81A4BF7E686}"/>
                  </a:ext>
                </a:extLst>
              </p:cNvPr>
              <p:cNvCxnSpPr>
                <a:cxnSpLocks/>
              </p:cNvCxnSpPr>
              <p:nvPr/>
            </p:nvCxnSpPr>
            <p:spPr>
              <a:xfrm>
                <a:off x="1511300" y="4800600"/>
                <a:ext cx="4495800"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B4DBCD8F-B6C6-EFED-CE43-A1303F09BB9E}"/>
                </a:ext>
              </a:extLst>
            </p:cNvPr>
            <p:cNvSpPr txBox="1"/>
            <p:nvPr/>
          </p:nvSpPr>
          <p:spPr>
            <a:xfrm>
              <a:off x="2253381" y="3510791"/>
              <a:ext cx="2899897" cy="338554"/>
            </a:xfrm>
            <a:prstGeom prst="rect">
              <a:avLst/>
            </a:prstGeom>
            <a:noFill/>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OpenAI LLM Provider config panel</a:t>
              </a:r>
            </a:p>
          </p:txBody>
        </p:sp>
      </p:grpSp>
      <p:grpSp>
        <p:nvGrpSpPr>
          <p:cNvPr id="40" name="Group 39">
            <a:extLst>
              <a:ext uri="{FF2B5EF4-FFF2-40B4-BE49-F238E27FC236}">
                <a16:creationId xmlns:a16="http://schemas.microsoft.com/office/drawing/2014/main" id="{E7548B8D-D3FD-BA77-424B-A5F9D0DFB357}"/>
              </a:ext>
            </a:extLst>
          </p:cNvPr>
          <p:cNvGrpSpPr/>
          <p:nvPr/>
        </p:nvGrpSpPr>
        <p:grpSpPr>
          <a:xfrm>
            <a:off x="721897" y="3224798"/>
            <a:ext cx="3169597" cy="1785786"/>
            <a:chOff x="721897" y="3092594"/>
            <a:chExt cx="3169597" cy="1785786"/>
          </a:xfrm>
        </p:grpSpPr>
        <p:pic>
          <p:nvPicPr>
            <p:cNvPr id="41" name="Picture 40">
              <a:extLst>
                <a:ext uri="{FF2B5EF4-FFF2-40B4-BE49-F238E27FC236}">
                  <a16:creationId xmlns:a16="http://schemas.microsoft.com/office/drawing/2014/main" id="{4DB0E3F9-19D0-32D1-5217-22816DAFA682}"/>
                </a:ext>
              </a:extLst>
            </p:cNvPr>
            <p:cNvPicPr>
              <a:picLocks noChangeAspect="1"/>
            </p:cNvPicPr>
            <p:nvPr/>
          </p:nvPicPr>
          <p:blipFill>
            <a:blip r:embed="rId9"/>
            <a:stretch>
              <a:fillRect/>
            </a:stretch>
          </p:blipFill>
          <p:spPr>
            <a:xfrm>
              <a:off x="721897" y="3442772"/>
              <a:ext cx="3169597" cy="1435608"/>
            </a:xfrm>
            <a:prstGeom prst="rect">
              <a:avLst/>
            </a:prstGeom>
            <a:ln w="19050">
              <a:solidFill>
                <a:schemeClr val="accent2"/>
              </a:solidFill>
            </a:ln>
            <a:effectLst>
              <a:outerShdw blurRad="50800" dist="38100" dir="2700000" algn="tl" rotWithShape="0">
                <a:prstClr val="black">
                  <a:alpha val="40000"/>
                </a:prstClr>
              </a:outerShdw>
            </a:effectLst>
          </p:spPr>
        </p:pic>
        <p:sp>
          <p:nvSpPr>
            <p:cNvPr id="42" name="TextBox 41">
              <a:extLst>
                <a:ext uri="{FF2B5EF4-FFF2-40B4-BE49-F238E27FC236}">
                  <a16:creationId xmlns:a16="http://schemas.microsoft.com/office/drawing/2014/main" id="{993F18F5-DC65-7C94-0A9E-E2FBC0CFE433}"/>
                </a:ext>
              </a:extLst>
            </p:cNvPr>
            <p:cNvSpPr txBox="1"/>
            <p:nvPr/>
          </p:nvSpPr>
          <p:spPr>
            <a:xfrm>
              <a:off x="918013" y="3092594"/>
              <a:ext cx="2777363" cy="338554"/>
            </a:xfrm>
            <a:prstGeom prst="rect">
              <a:avLst/>
            </a:prstGeom>
            <a:noFill/>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Azure LLM Provider config panel</a:t>
              </a:r>
            </a:p>
          </p:txBody>
        </p:sp>
      </p:grpSp>
      <p:grpSp>
        <p:nvGrpSpPr>
          <p:cNvPr id="46" name="Group 45">
            <a:extLst>
              <a:ext uri="{FF2B5EF4-FFF2-40B4-BE49-F238E27FC236}">
                <a16:creationId xmlns:a16="http://schemas.microsoft.com/office/drawing/2014/main" id="{4B7AE4BC-8A18-2F51-2D2A-10E0A1458225}"/>
              </a:ext>
            </a:extLst>
          </p:cNvPr>
          <p:cNvGrpSpPr/>
          <p:nvPr/>
        </p:nvGrpSpPr>
        <p:grpSpPr>
          <a:xfrm>
            <a:off x="3616001" y="3224798"/>
            <a:ext cx="8036136" cy="2114968"/>
            <a:chOff x="3616001" y="3092594"/>
            <a:chExt cx="8036136" cy="2114968"/>
          </a:xfrm>
        </p:grpSpPr>
        <p:pic>
          <p:nvPicPr>
            <p:cNvPr id="47" name="Picture 46">
              <a:extLst>
                <a:ext uri="{FF2B5EF4-FFF2-40B4-BE49-F238E27FC236}">
                  <a16:creationId xmlns:a16="http://schemas.microsoft.com/office/drawing/2014/main" id="{423105B1-2512-DD37-6DD7-76173DE36B0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247568" y="3460235"/>
              <a:ext cx="7404569" cy="1718240"/>
            </a:xfrm>
            <a:prstGeom prst="rect">
              <a:avLst/>
            </a:prstGeom>
            <a:ln w="28575">
              <a:solidFill>
                <a:schemeClr val="accent4"/>
              </a:solidFill>
            </a:ln>
            <a:effectLst>
              <a:outerShdw blurRad="50800" dist="38100" dir="2700000" algn="tl" rotWithShape="0">
                <a:prstClr val="black">
                  <a:alpha val="40000"/>
                </a:prstClr>
              </a:outerShdw>
            </a:effectLst>
          </p:spPr>
        </p:pic>
        <p:sp>
          <p:nvSpPr>
            <p:cNvPr id="48" name="TextBox 47">
              <a:extLst>
                <a:ext uri="{FF2B5EF4-FFF2-40B4-BE49-F238E27FC236}">
                  <a16:creationId xmlns:a16="http://schemas.microsoft.com/office/drawing/2014/main" id="{42CD76A4-72A9-7BAD-2AF9-FBB03D2FC44A}"/>
                </a:ext>
              </a:extLst>
            </p:cNvPr>
            <p:cNvSpPr txBox="1"/>
            <p:nvPr/>
          </p:nvSpPr>
          <p:spPr>
            <a:xfrm>
              <a:off x="6341655" y="3092594"/>
              <a:ext cx="3399906" cy="338554"/>
            </a:xfrm>
            <a:prstGeom prst="rect">
              <a:avLst/>
            </a:prstGeom>
            <a:noFill/>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Azure Service Deployments config panel</a:t>
              </a:r>
            </a:p>
          </p:txBody>
        </p:sp>
        <p:sp>
          <p:nvSpPr>
            <p:cNvPr id="53" name="Oval 52">
              <a:extLst>
                <a:ext uri="{FF2B5EF4-FFF2-40B4-BE49-F238E27FC236}">
                  <a16:creationId xmlns:a16="http://schemas.microsoft.com/office/drawing/2014/main" id="{B69CB203-2BF7-89E9-50FB-0955EA3F576A}"/>
                </a:ext>
              </a:extLst>
            </p:cNvPr>
            <p:cNvSpPr/>
            <p:nvPr/>
          </p:nvSpPr>
          <p:spPr>
            <a:xfrm>
              <a:off x="3616001" y="3683287"/>
              <a:ext cx="184150" cy="184150"/>
            </a:xfrm>
            <a:prstGeom prst="ellipse">
              <a:avLst/>
            </a:pr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4748F0B5-7242-8082-F4BE-FCB0863513B5}"/>
                </a:ext>
              </a:extLst>
            </p:cNvPr>
            <p:cNvCxnSpPr>
              <a:stCxn id="53" idx="0"/>
            </p:cNvCxnSpPr>
            <p:nvPr/>
          </p:nvCxnSpPr>
          <p:spPr>
            <a:xfrm flipV="1">
              <a:off x="3708076" y="3460235"/>
              <a:ext cx="523505" cy="223052"/>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9C56706-D8C1-C712-483F-84016A5E186D}"/>
                </a:ext>
              </a:extLst>
            </p:cNvPr>
            <p:cNvCxnSpPr>
              <a:cxnSpLocks/>
              <a:stCxn id="53" idx="4"/>
            </p:cNvCxnSpPr>
            <p:nvPr/>
          </p:nvCxnSpPr>
          <p:spPr>
            <a:xfrm>
              <a:off x="3708076" y="3867437"/>
              <a:ext cx="523505" cy="1340125"/>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4E2EBF51-67E9-3E30-A164-707C06CC46B3}"/>
              </a:ext>
            </a:extLst>
          </p:cNvPr>
          <p:cNvSpPr txBox="1"/>
          <p:nvPr/>
        </p:nvSpPr>
        <p:spPr>
          <a:xfrm>
            <a:off x="2627087" y="5339766"/>
            <a:ext cx="9171214" cy="1138773"/>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tx1">
                    <a:lumMod val="20000"/>
                    <a:lumOff val="80000"/>
                  </a:schemeClr>
                </a:solidFill>
              </a:rPr>
              <a:t>Each Service Deployment represents an endpoint which hosts the chat or embeddings API.</a:t>
            </a:r>
          </a:p>
          <a:p>
            <a:pPr marL="285750" indent="-285750">
              <a:buFont typeface="Arial" panose="020B0604020202020204" pitchFamily="34" charset="0"/>
              <a:buChar char="•"/>
            </a:pPr>
            <a:r>
              <a:rPr lang="en-US" sz="1800" dirty="0">
                <a:solidFill>
                  <a:schemeClr val="tx1">
                    <a:lumMod val="20000"/>
                    <a:lumOff val="80000"/>
                  </a:schemeClr>
                </a:solidFill>
              </a:rPr>
              <a:t>Each Service Deployment is associated with a specific model.</a:t>
            </a:r>
          </a:p>
          <a:p>
            <a:pPr marL="742950" lvl="1" indent="-285750">
              <a:buFont typeface="Arial" panose="020B0604020202020204" pitchFamily="34" charset="0"/>
              <a:buChar char="•"/>
            </a:pPr>
            <a:r>
              <a:rPr lang="en-US" sz="1600" dirty="0">
                <a:solidFill>
                  <a:schemeClr val="tx1">
                    <a:lumMod val="20000"/>
                    <a:lumOff val="80000"/>
                  </a:schemeClr>
                </a:solidFill>
              </a:rPr>
              <a:t>Several LLM models can be found in Azure’s “Model Catalog”</a:t>
            </a:r>
          </a:p>
          <a:p>
            <a:pPr marL="742950" lvl="1" indent="-285750">
              <a:buFont typeface="Arial" panose="020B0604020202020204" pitchFamily="34" charset="0"/>
              <a:buChar char="•"/>
            </a:pPr>
            <a:r>
              <a:rPr lang="en-US" sz="1600" dirty="0">
                <a:solidFill>
                  <a:schemeClr val="tx1">
                    <a:lumMod val="20000"/>
                    <a:lumOff val="80000"/>
                  </a:schemeClr>
                </a:solidFill>
              </a:rPr>
              <a:t>Ex: OpenAI, Azure OpenAI, Llama, Mistral AI and more</a:t>
            </a:r>
          </a:p>
        </p:txBody>
      </p:sp>
    </p:spTree>
    <p:extLst>
      <p:ext uri="{BB962C8B-B14F-4D97-AF65-F5344CB8AC3E}">
        <p14:creationId xmlns:p14="http://schemas.microsoft.com/office/powerpoint/2010/main" val="29782975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500" fill="hold"/>
                                        <p:tgtEl>
                                          <p:spTgt spid="49"/>
                                        </p:tgtEl>
                                        <p:attrNameLst>
                                          <p:attrName>ppt_x</p:attrName>
                                        </p:attrNameLst>
                                      </p:cBhvr>
                                      <p:tavLst>
                                        <p:tav tm="0">
                                          <p:val>
                                            <p:strVal val="1+#ppt_w/2"/>
                                          </p:val>
                                        </p:tav>
                                        <p:tav tm="100000">
                                          <p:val>
                                            <p:strVal val="#ppt_x"/>
                                          </p:val>
                                        </p:tav>
                                      </p:tavLst>
                                    </p:anim>
                                    <p:anim calcmode="lin" valueType="num">
                                      <p:cBhvr additive="base">
                                        <p:cTn id="8" dur="1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500" fill="hold"/>
                                        <p:tgtEl>
                                          <p:spTgt spid="32"/>
                                        </p:tgtEl>
                                        <p:attrNameLst>
                                          <p:attrName>ppt_x</p:attrName>
                                        </p:attrNameLst>
                                      </p:cBhvr>
                                      <p:tavLst>
                                        <p:tav tm="0">
                                          <p:val>
                                            <p:strVal val="1+#ppt_w/2"/>
                                          </p:val>
                                        </p:tav>
                                        <p:tav tm="100000">
                                          <p:val>
                                            <p:strVal val="#ppt_x"/>
                                          </p:val>
                                        </p:tav>
                                      </p:tavLst>
                                    </p:anim>
                                    <p:anim calcmode="lin" valueType="num">
                                      <p:cBhvr additive="base">
                                        <p:cTn id="20" dur="1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500" fill="hold"/>
                                        <p:tgtEl>
                                          <p:spTgt spid="12"/>
                                        </p:tgtEl>
                                        <p:attrNameLst>
                                          <p:attrName>ppt_x</p:attrName>
                                        </p:attrNameLst>
                                      </p:cBhvr>
                                      <p:tavLst>
                                        <p:tav tm="0">
                                          <p:val>
                                            <p:strVal val="1+#ppt_w/2"/>
                                          </p:val>
                                        </p:tav>
                                        <p:tav tm="100000">
                                          <p:val>
                                            <p:strVal val="#ppt_x"/>
                                          </p:val>
                                        </p:tav>
                                      </p:tavLst>
                                    </p:anim>
                                    <p:anim calcmode="lin" valueType="num">
                                      <p:cBhvr additive="base">
                                        <p:cTn id="24" dur="1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500" fill="hold"/>
                                        <p:tgtEl>
                                          <p:spTgt spid="19"/>
                                        </p:tgtEl>
                                        <p:attrNameLst>
                                          <p:attrName>ppt_x</p:attrName>
                                        </p:attrNameLst>
                                      </p:cBhvr>
                                      <p:tavLst>
                                        <p:tav tm="0">
                                          <p:val>
                                            <p:strVal val="1+#ppt_w/2"/>
                                          </p:val>
                                        </p:tav>
                                        <p:tav tm="100000">
                                          <p:val>
                                            <p:strVal val="#ppt_x"/>
                                          </p:val>
                                        </p:tav>
                                      </p:tavLst>
                                    </p:anim>
                                    <p:anim calcmode="lin" valueType="num">
                                      <p:cBhvr additive="base">
                                        <p:cTn id="28" dur="1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decel="10000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1500" fill="hold"/>
                                        <p:tgtEl>
                                          <p:spTgt spid="39"/>
                                        </p:tgtEl>
                                        <p:attrNameLst>
                                          <p:attrName>ppt_x</p:attrName>
                                        </p:attrNameLst>
                                      </p:cBhvr>
                                      <p:tavLst>
                                        <p:tav tm="0">
                                          <p:val>
                                            <p:strVal val="1+#ppt_w/2"/>
                                          </p:val>
                                        </p:tav>
                                        <p:tav tm="100000">
                                          <p:val>
                                            <p:strVal val="#ppt_x"/>
                                          </p:val>
                                        </p:tav>
                                      </p:tavLst>
                                    </p:anim>
                                    <p:anim calcmode="lin" valueType="num">
                                      <p:cBhvr additive="base">
                                        <p:cTn id="34" dur="1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8" accel="100000" fill="hold" grpId="1" nodeType="clickEffect">
                                  <p:stCondLst>
                                    <p:cond delay="0"/>
                                  </p:stCondLst>
                                  <p:childTnLst>
                                    <p:anim calcmode="lin" valueType="num">
                                      <p:cBhvr additive="base">
                                        <p:cTn id="38" dur="1000"/>
                                        <p:tgtEl>
                                          <p:spTgt spid="19"/>
                                        </p:tgtEl>
                                        <p:attrNameLst>
                                          <p:attrName>ppt_x</p:attrName>
                                        </p:attrNameLst>
                                      </p:cBhvr>
                                      <p:tavLst>
                                        <p:tav tm="0">
                                          <p:val>
                                            <p:strVal val="ppt_x"/>
                                          </p:val>
                                        </p:tav>
                                        <p:tav tm="100000">
                                          <p:val>
                                            <p:strVal val="0-ppt_w/2"/>
                                          </p:val>
                                        </p:tav>
                                      </p:tavLst>
                                    </p:anim>
                                    <p:anim calcmode="lin" valueType="num">
                                      <p:cBhvr additive="base">
                                        <p:cTn id="39" dur="1000"/>
                                        <p:tgtEl>
                                          <p:spTgt spid="19"/>
                                        </p:tgtEl>
                                        <p:attrNameLst>
                                          <p:attrName>ppt_y</p:attrName>
                                        </p:attrNameLst>
                                      </p:cBhvr>
                                      <p:tavLst>
                                        <p:tav tm="0">
                                          <p:val>
                                            <p:strVal val="ppt_y"/>
                                          </p:val>
                                        </p:tav>
                                        <p:tav tm="100000">
                                          <p:val>
                                            <p:strVal val="ppt_y"/>
                                          </p:val>
                                        </p:tav>
                                      </p:tavLst>
                                    </p:anim>
                                    <p:set>
                                      <p:cBhvr>
                                        <p:cTn id="40" dur="1" fill="hold">
                                          <p:stCondLst>
                                            <p:cond delay="999"/>
                                          </p:stCondLst>
                                        </p:cTn>
                                        <p:tgtEl>
                                          <p:spTgt spid="19"/>
                                        </p:tgtEl>
                                        <p:attrNameLst>
                                          <p:attrName>style.visibility</p:attrName>
                                        </p:attrNameLst>
                                      </p:cBhvr>
                                      <p:to>
                                        <p:strVal val="hidden"/>
                                      </p:to>
                                    </p:set>
                                  </p:childTnLst>
                                </p:cTn>
                              </p:par>
                              <p:par>
                                <p:cTn id="41" presetID="2" presetClass="exit" presetSubtype="8" accel="100000" fill="hold" nodeType="withEffect">
                                  <p:stCondLst>
                                    <p:cond delay="0"/>
                                  </p:stCondLst>
                                  <p:childTnLst>
                                    <p:anim calcmode="lin" valueType="num">
                                      <p:cBhvr additive="base">
                                        <p:cTn id="42" dur="1000"/>
                                        <p:tgtEl>
                                          <p:spTgt spid="39"/>
                                        </p:tgtEl>
                                        <p:attrNameLst>
                                          <p:attrName>ppt_x</p:attrName>
                                        </p:attrNameLst>
                                      </p:cBhvr>
                                      <p:tavLst>
                                        <p:tav tm="0">
                                          <p:val>
                                            <p:strVal val="ppt_x"/>
                                          </p:val>
                                        </p:tav>
                                        <p:tav tm="100000">
                                          <p:val>
                                            <p:strVal val="0-ppt_w/2"/>
                                          </p:val>
                                        </p:tav>
                                      </p:tavLst>
                                    </p:anim>
                                    <p:anim calcmode="lin" valueType="num">
                                      <p:cBhvr additive="base">
                                        <p:cTn id="43" dur="1000"/>
                                        <p:tgtEl>
                                          <p:spTgt spid="39"/>
                                        </p:tgtEl>
                                        <p:attrNameLst>
                                          <p:attrName>ppt_y</p:attrName>
                                        </p:attrNameLst>
                                      </p:cBhvr>
                                      <p:tavLst>
                                        <p:tav tm="0">
                                          <p:val>
                                            <p:strVal val="ppt_y"/>
                                          </p:val>
                                        </p:tav>
                                        <p:tav tm="100000">
                                          <p:val>
                                            <p:strVal val="ppt_y"/>
                                          </p:val>
                                        </p:tav>
                                      </p:tavLst>
                                    </p:anim>
                                    <p:set>
                                      <p:cBhvr>
                                        <p:cTn id="44" dur="1" fill="hold">
                                          <p:stCondLst>
                                            <p:cond delay="999"/>
                                          </p:stCondLst>
                                        </p:cTn>
                                        <p:tgtEl>
                                          <p:spTgt spid="39"/>
                                        </p:tgtEl>
                                        <p:attrNameLst>
                                          <p:attrName>style.visibility</p:attrName>
                                        </p:attrNameLst>
                                      </p:cBhvr>
                                      <p:to>
                                        <p:strVal val="hidden"/>
                                      </p:to>
                                    </p:set>
                                  </p:childTnLst>
                                </p:cTn>
                              </p:par>
                            </p:childTnLst>
                          </p:cTn>
                        </p:par>
                        <p:par>
                          <p:cTn id="45" fill="hold">
                            <p:stCondLst>
                              <p:cond delay="1000"/>
                            </p:stCondLst>
                            <p:childTnLst>
                              <p:par>
                                <p:cTn id="46" presetID="2" presetClass="entr" presetSubtype="2" decel="10000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1000" fill="hold"/>
                                        <p:tgtEl>
                                          <p:spTgt spid="33"/>
                                        </p:tgtEl>
                                        <p:attrNameLst>
                                          <p:attrName>ppt_x</p:attrName>
                                        </p:attrNameLst>
                                      </p:cBhvr>
                                      <p:tavLst>
                                        <p:tav tm="0">
                                          <p:val>
                                            <p:strVal val="1+#ppt_w/2"/>
                                          </p:val>
                                        </p:tav>
                                        <p:tav tm="100000">
                                          <p:val>
                                            <p:strVal val="#ppt_x"/>
                                          </p:val>
                                        </p:tav>
                                      </p:tavLst>
                                    </p:anim>
                                    <p:anim calcmode="lin" valueType="num">
                                      <p:cBhvr additive="base">
                                        <p:cTn id="49" dur="10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1000" fill="hold"/>
                                        <p:tgtEl>
                                          <p:spTgt spid="40"/>
                                        </p:tgtEl>
                                        <p:attrNameLst>
                                          <p:attrName>ppt_x</p:attrName>
                                        </p:attrNameLst>
                                      </p:cBhvr>
                                      <p:tavLst>
                                        <p:tav tm="0">
                                          <p:val>
                                            <p:strVal val="1+#ppt_w/2"/>
                                          </p:val>
                                        </p:tav>
                                        <p:tav tm="100000">
                                          <p:val>
                                            <p:strVal val="#ppt_x"/>
                                          </p:val>
                                        </p:tav>
                                      </p:tavLst>
                                    </p:anim>
                                    <p:anim calcmode="lin" valueType="num">
                                      <p:cBhvr additive="base">
                                        <p:cTn id="53"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1000"/>
                                        <p:tgtEl>
                                          <p:spTgt spid="46"/>
                                        </p:tgtEl>
                                      </p:cBhvr>
                                    </p:animEffect>
                                  </p:childTnLst>
                                </p:cTn>
                              </p:par>
                            </p:childTnLst>
                          </p:cTn>
                        </p:par>
                        <p:par>
                          <p:cTn id="59" fill="hold">
                            <p:stCondLst>
                              <p:cond delay="1000"/>
                            </p:stCondLst>
                            <p:childTnLst>
                              <p:par>
                                <p:cTn id="60" presetID="2" presetClass="entr" presetSubtype="2" decel="100000"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1000" fill="hold"/>
                                        <p:tgtEl>
                                          <p:spTgt spid="56"/>
                                        </p:tgtEl>
                                        <p:attrNameLst>
                                          <p:attrName>ppt_x</p:attrName>
                                        </p:attrNameLst>
                                      </p:cBhvr>
                                      <p:tavLst>
                                        <p:tav tm="0">
                                          <p:val>
                                            <p:strVal val="1+#ppt_w/2"/>
                                          </p:val>
                                        </p:tav>
                                        <p:tav tm="100000">
                                          <p:val>
                                            <p:strVal val="#ppt_x"/>
                                          </p:val>
                                        </p:tav>
                                      </p:tavLst>
                                    </p:anim>
                                    <p:anim calcmode="lin" valueType="num">
                                      <p:cBhvr additive="base">
                                        <p:cTn id="63" dur="10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19" grpId="1"/>
      <p:bldP spid="33"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997"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LLM Constructs</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6" name="Group 5">
            <a:extLst>
              <a:ext uri="{FF2B5EF4-FFF2-40B4-BE49-F238E27FC236}">
                <a16:creationId xmlns:a16="http://schemas.microsoft.com/office/drawing/2014/main" id="{0BD7739D-77C4-643B-0983-5C2C208943B7}"/>
              </a:ext>
            </a:extLst>
          </p:cNvPr>
          <p:cNvGrpSpPr/>
          <p:nvPr/>
        </p:nvGrpSpPr>
        <p:grpSpPr>
          <a:xfrm>
            <a:off x="2999893" y="1913518"/>
            <a:ext cx="7073144" cy="954107"/>
            <a:chOff x="2697480" y="1704407"/>
            <a:chExt cx="5829300" cy="954107"/>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CF53EB57-0824-9318-499C-72C0B9B3E647}"/>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Major LLM constructs in Grooper 2024</a:t>
              </a:r>
            </a:p>
          </p:txBody>
        </p:sp>
        <p:cxnSp>
          <p:nvCxnSpPr>
            <p:cNvPr id="11" name="Straight Connector 10">
              <a:extLst>
                <a:ext uri="{FF2B5EF4-FFF2-40B4-BE49-F238E27FC236}">
                  <a16:creationId xmlns:a16="http://schemas.microsoft.com/office/drawing/2014/main" id="{0BE4B965-4608-D1F4-ED93-40D840D1038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68E426DD-F607-D5D5-A1EB-6ECABCFEA887}"/>
              </a:ext>
            </a:extLst>
          </p:cNvPr>
          <p:cNvSpPr txBox="1">
            <a:spLocks/>
          </p:cNvSpPr>
          <p:nvPr/>
        </p:nvSpPr>
        <p:spPr>
          <a:xfrm>
            <a:off x="2400779" y="2707016"/>
            <a:ext cx="8271372"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dirty="0">
                <a:solidFill>
                  <a:schemeClr val="tx1">
                    <a:lumMod val="20000"/>
                    <a:lumOff val="80000"/>
                  </a:schemeClr>
                </a:solidFill>
              </a:rPr>
              <a:t>Ask AI</a:t>
            </a:r>
            <a:r>
              <a:rPr lang="en-US" sz="2000" dirty="0">
                <a:solidFill>
                  <a:schemeClr val="tx1">
                    <a:lumMod val="20000"/>
                    <a:lumOff val="80000"/>
                  </a:schemeClr>
                </a:solidFill>
              </a:rPr>
              <a:t>.  Replaces the outdated </a:t>
            </a:r>
            <a:r>
              <a:rPr lang="en-US" sz="2000" dirty="0" err="1">
                <a:solidFill>
                  <a:schemeClr val="tx1">
                    <a:lumMod val="20000"/>
                    <a:lumOff val="80000"/>
                  </a:schemeClr>
                </a:solidFill>
              </a:rPr>
              <a:t>GPT</a:t>
            </a:r>
            <a:r>
              <a:rPr lang="en-US" sz="2000" dirty="0">
                <a:solidFill>
                  <a:schemeClr val="tx1">
                    <a:lumMod val="20000"/>
                    <a:lumOff val="80000"/>
                  </a:schemeClr>
                </a:solidFill>
              </a:rPr>
              <a:t> Complete extractor.  Can parse JSON responses and generate named groups, making it suitable for use with sections and tables.</a:t>
            </a:r>
          </a:p>
          <a:p>
            <a:r>
              <a:rPr lang="en-US" sz="2000" b="1" u="sng" dirty="0">
                <a:solidFill>
                  <a:schemeClr val="tx1">
                    <a:lumMod val="20000"/>
                    <a:lumOff val="80000"/>
                  </a:schemeClr>
                </a:solidFill>
              </a:rPr>
              <a:t>AI Extract</a:t>
            </a:r>
            <a:r>
              <a:rPr lang="en-US" sz="2000" dirty="0">
                <a:solidFill>
                  <a:schemeClr val="tx1">
                    <a:lumMod val="20000"/>
                    <a:lumOff val="80000"/>
                  </a:schemeClr>
                </a:solidFill>
              </a:rPr>
              <a:t>.  LLM-based data extraction populates sections, tables, and fields with near-zero configuration effort.</a:t>
            </a:r>
          </a:p>
          <a:p>
            <a:r>
              <a:rPr lang="en-US" sz="2000" b="1" u="sng" dirty="0">
                <a:solidFill>
                  <a:schemeClr val="tx1">
                    <a:lumMod val="20000"/>
                    <a:lumOff val="80000"/>
                  </a:schemeClr>
                </a:solidFill>
              </a:rPr>
              <a:t>Clause Detection</a:t>
            </a:r>
            <a:r>
              <a:rPr lang="en-US" sz="2000" dirty="0">
                <a:solidFill>
                  <a:schemeClr val="tx1">
                    <a:lumMod val="20000"/>
                    <a:lumOff val="80000"/>
                  </a:schemeClr>
                </a:solidFill>
              </a:rPr>
              <a:t>.  Natural language search based on LLM embeddings allows clauses to be detected in natural language contracts.</a:t>
            </a:r>
            <a:endParaRPr lang="en-US" sz="2000" b="1" u="sng" dirty="0">
              <a:solidFill>
                <a:schemeClr val="tx1">
                  <a:lumMod val="20000"/>
                  <a:lumOff val="80000"/>
                </a:schemeClr>
              </a:solidFill>
            </a:endParaRPr>
          </a:p>
          <a:p>
            <a:r>
              <a:rPr lang="en-US" sz="2000" b="1" u="sng" dirty="0">
                <a:solidFill>
                  <a:schemeClr val="tx1">
                    <a:lumMod val="20000"/>
                    <a:lumOff val="80000"/>
                  </a:schemeClr>
                </a:solidFill>
              </a:rPr>
              <a:t>AI Analysts</a:t>
            </a:r>
            <a:r>
              <a:rPr lang="en-US" sz="2000" dirty="0">
                <a:solidFill>
                  <a:schemeClr val="tx1">
                    <a:lumMod val="20000"/>
                    <a:lumOff val="80000"/>
                  </a:schemeClr>
                </a:solidFill>
              </a:rPr>
              <a:t>.  Create task-specific LLM chatbots and which assist humans in navigating through document content and extracting information.</a:t>
            </a:r>
          </a:p>
        </p:txBody>
      </p:sp>
    </p:spTree>
    <p:extLst>
      <p:ext uri="{BB962C8B-B14F-4D97-AF65-F5344CB8AC3E}">
        <p14:creationId xmlns:p14="http://schemas.microsoft.com/office/powerpoint/2010/main" val="20534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0853"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Ask AI</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6" name="Group 5">
            <a:extLst>
              <a:ext uri="{FF2B5EF4-FFF2-40B4-BE49-F238E27FC236}">
                <a16:creationId xmlns:a16="http://schemas.microsoft.com/office/drawing/2014/main" id="{0BD7739D-77C4-643B-0983-5C2C208943B7}"/>
              </a:ext>
            </a:extLst>
          </p:cNvPr>
          <p:cNvGrpSpPr/>
          <p:nvPr/>
        </p:nvGrpSpPr>
        <p:grpSpPr>
          <a:xfrm>
            <a:off x="771043" y="1844733"/>
            <a:ext cx="4898237" cy="523220"/>
            <a:chOff x="2697480" y="1704407"/>
            <a:chExt cx="5829300" cy="523220"/>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CF53EB57-0824-9318-499C-72C0B9B3E64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An updated LLM extractor</a:t>
              </a:r>
            </a:p>
          </p:txBody>
        </p:sp>
        <p:cxnSp>
          <p:nvCxnSpPr>
            <p:cNvPr id="11" name="Straight Connector 10">
              <a:extLst>
                <a:ext uri="{FF2B5EF4-FFF2-40B4-BE49-F238E27FC236}">
                  <a16:creationId xmlns:a16="http://schemas.microsoft.com/office/drawing/2014/main" id="{0BE4B965-4608-D1F4-ED93-40D840D1038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68E426DD-F607-D5D5-A1EB-6ECABCFEA887}"/>
              </a:ext>
            </a:extLst>
          </p:cNvPr>
          <p:cNvSpPr txBox="1">
            <a:spLocks/>
          </p:cNvSpPr>
          <p:nvPr/>
        </p:nvSpPr>
        <p:spPr>
          <a:xfrm>
            <a:off x="171930" y="2638231"/>
            <a:ext cx="6162770"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“Ask AI” is a new Extractor Type.  </a:t>
            </a:r>
          </a:p>
          <a:p>
            <a:r>
              <a:rPr lang="en-US" sz="2000" dirty="0">
                <a:solidFill>
                  <a:schemeClr val="tx1">
                    <a:lumMod val="20000"/>
                    <a:lumOff val="80000"/>
                  </a:schemeClr>
                </a:solidFill>
              </a:rPr>
              <a:t>It is a replacement for the now outdated “</a:t>
            </a:r>
            <a:r>
              <a:rPr lang="en-US" sz="2000" dirty="0" err="1">
                <a:solidFill>
                  <a:schemeClr val="tx1">
                    <a:lumMod val="20000"/>
                    <a:lumOff val="80000"/>
                  </a:schemeClr>
                </a:solidFill>
              </a:rPr>
              <a:t>GPT</a:t>
            </a:r>
            <a:r>
              <a:rPr lang="en-US" sz="2000" dirty="0">
                <a:solidFill>
                  <a:schemeClr val="tx1">
                    <a:lumMod val="20000"/>
                    <a:lumOff val="80000"/>
                  </a:schemeClr>
                </a:solidFill>
              </a:rPr>
              <a:t> Complete”</a:t>
            </a:r>
          </a:p>
          <a:p>
            <a:pPr lvl="1"/>
            <a:r>
              <a:rPr lang="en-US" sz="1600" dirty="0" err="1">
                <a:solidFill>
                  <a:schemeClr val="tx1">
                    <a:lumMod val="20000"/>
                    <a:lumOff val="80000"/>
                  </a:schemeClr>
                </a:solidFill>
              </a:rPr>
              <a:t>GPT</a:t>
            </a:r>
            <a:r>
              <a:rPr lang="en-US" sz="1600" dirty="0">
                <a:solidFill>
                  <a:schemeClr val="tx1">
                    <a:lumMod val="20000"/>
                    <a:lumOff val="80000"/>
                  </a:schemeClr>
                </a:solidFill>
              </a:rPr>
              <a:t> Complete uses a deprecated method to call the OpenAI API.</a:t>
            </a:r>
          </a:p>
          <a:p>
            <a:pPr lvl="1"/>
            <a:r>
              <a:rPr lang="en-US" sz="1600" dirty="0">
                <a:solidFill>
                  <a:schemeClr val="tx1">
                    <a:lumMod val="20000"/>
                    <a:lumOff val="80000"/>
                  </a:schemeClr>
                </a:solidFill>
              </a:rPr>
              <a:t>“Ask AI” can be used with any LLM Service Provider.</a:t>
            </a:r>
          </a:p>
          <a:p>
            <a:pPr lvl="1"/>
            <a:r>
              <a:rPr lang="en-US" sz="1600" dirty="0">
                <a:solidFill>
                  <a:schemeClr val="tx1">
                    <a:lumMod val="20000"/>
                    <a:lumOff val="80000"/>
                  </a:schemeClr>
                </a:solidFill>
              </a:rPr>
              <a:t>“Ask AI” has other advantages over “</a:t>
            </a:r>
            <a:r>
              <a:rPr lang="en-US" sz="1600" dirty="0" err="1">
                <a:solidFill>
                  <a:schemeClr val="tx1">
                    <a:lumMod val="20000"/>
                    <a:lumOff val="80000"/>
                  </a:schemeClr>
                </a:solidFill>
              </a:rPr>
              <a:t>GPT</a:t>
            </a:r>
            <a:r>
              <a:rPr lang="en-US" sz="1600" dirty="0">
                <a:solidFill>
                  <a:schemeClr val="tx1">
                    <a:lumMod val="20000"/>
                    <a:lumOff val="80000"/>
                  </a:schemeClr>
                </a:solidFill>
              </a:rPr>
              <a:t> Complete”</a:t>
            </a:r>
          </a:p>
          <a:p>
            <a:r>
              <a:rPr lang="en-US" sz="2000" dirty="0">
                <a:solidFill>
                  <a:schemeClr val="tx1">
                    <a:lumMod val="20000"/>
                    <a:lumOff val="80000"/>
                  </a:schemeClr>
                </a:solidFill>
              </a:rPr>
              <a:t>The basic idea is the same:  Prompt an LLM chatbot with a question about a document to return a result.</a:t>
            </a:r>
          </a:p>
          <a:p>
            <a:r>
              <a:rPr lang="en-US" sz="2000" dirty="0">
                <a:solidFill>
                  <a:schemeClr val="tx1">
                    <a:lumMod val="20000"/>
                    <a:lumOff val="80000"/>
                  </a:schemeClr>
                </a:solidFill>
              </a:rPr>
              <a:t>New capability!  “Ask AI” can parse JSON responses into a Data Model’s instance hierarchy.  This means you can use “Ask AI” as a Row Match table extractor.</a:t>
            </a:r>
            <a:endParaRPr lang="en-US" sz="1600" dirty="0">
              <a:solidFill>
                <a:schemeClr val="tx1">
                  <a:lumMod val="20000"/>
                  <a:lumOff val="80000"/>
                </a:schemeClr>
              </a:solidFill>
            </a:endParaRPr>
          </a:p>
        </p:txBody>
      </p:sp>
      <p:grpSp>
        <p:nvGrpSpPr>
          <p:cNvPr id="16" name="Group 15">
            <a:extLst>
              <a:ext uri="{FF2B5EF4-FFF2-40B4-BE49-F238E27FC236}">
                <a16:creationId xmlns:a16="http://schemas.microsoft.com/office/drawing/2014/main" id="{BE9A1F40-42EE-D0D2-F2FA-33BFAAB6A5F4}"/>
              </a:ext>
            </a:extLst>
          </p:cNvPr>
          <p:cNvGrpSpPr/>
          <p:nvPr/>
        </p:nvGrpSpPr>
        <p:grpSpPr>
          <a:xfrm>
            <a:off x="6606061" y="2005851"/>
            <a:ext cx="5255836" cy="3532157"/>
            <a:chOff x="6606061" y="2005851"/>
            <a:chExt cx="5255836" cy="3532157"/>
          </a:xfrm>
          <a:effectLst>
            <a:outerShdw blurRad="50800" dist="38100" dir="2700000" algn="tl" rotWithShape="0">
              <a:prstClr val="black">
                <a:alpha val="40000"/>
              </a:prstClr>
            </a:outerShdw>
          </a:effectLst>
        </p:grpSpPr>
        <p:pic>
          <p:nvPicPr>
            <p:cNvPr id="9" name="Picture 8">
              <a:extLst>
                <a:ext uri="{FF2B5EF4-FFF2-40B4-BE49-F238E27FC236}">
                  <a16:creationId xmlns:a16="http://schemas.microsoft.com/office/drawing/2014/main" id="{00DC42A3-8666-BE55-7CAC-B44933F1A17F}"/>
                </a:ext>
              </a:extLst>
            </p:cNvPr>
            <p:cNvPicPr>
              <a:picLocks noChangeAspect="1"/>
            </p:cNvPicPr>
            <p:nvPr/>
          </p:nvPicPr>
          <p:blipFill>
            <a:blip r:embed="rId8"/>
            <a:stretch>
              <a:fillRect/>
            </a:stretch>
          </p:blipFill>
          <p:spPr>
            <a:xfrm>
              <a:off x="6606061" y="2448058"/>
              <a:ext cx="5255836" cy="2627918"/>
            </a:xfrm>
            <a:prstGeom prst="rect">
              <a:avLst/>
            </a:prstGeom>
            <a:ln w="19050">
              <a:solidFill>
                <a:schemeClr val="accent2"/>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8ACD1F87-52EA-1600-85D8-EED240CD86D1}"/>
                </a:ext>
              </a:extLst>
            </p:cNvPr>
            <p:cNvSpPr txBox="1"/>
            <p:nvPr/>
          </p:nvSpPr>
          <p:spPr>
            <a:xfrm>
              <a:off x="8287891" y="2005851"/>
              <a:ext cx="1892185"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Ask AI’s property grid</a:t>
              </a:r>
            </a:p>
          </p:txBody>
        </p:sp>
        <p:sp>
          <p:nvSpPr>
            <p:cNvPr id="15" name="TextBox 14">
              <a:extLst>
                <a:ext uri="{FF2B5EF4-FFF2-40B4-BE49-F238E27FC236}">
                  <a16:creationId xmlns:a16="http://schemas.microsoft.com/office/drawing/2014/main" id="{9F3389EF-9385-18C8-6179-D25CADCAA317}"/>
                </a:ext>
              </a:extLst>
            </p:cNvPr>
            <p:cNvSpPr txBox="1"/>
            <p:nvPr/>
          </p:nvSpPr>
          <p:spPr>
            <a:xfrm>
              <a:off x="6820226" y="5199454"/>
              <a:ext cx="4827540"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Questions/prompts are entered in the “Instructions” editor</a:t>
              </a:r>
            </a:p>
          </p:txBody>
        </p:sp>
      </p:grpSp>
    </p:spTree>
    <p:extLst>
      <p:ext uri="{BB962C8B-B14F-4D97-AF65-F5344CB8AC3E}">
        <p14:creationId xmlns:p14="http://schemas.microsoft.com/office/powerpoint/2010/main" val="93395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5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1+#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1+#ppt_w/2"/>
                                          </p:val>
                                        </p:tav>
                                        <p:tav tm="100000">
                                          <p:val>
                                            <p:strVal val="#ppt_x"/>
                                          </p:val>
                                        </p:tav>
                                      </p:tavLst>
                                    </p:anim>
                                    <p:anim calcmode="lin" valueType="num">
                                      <p:cBhvr additive="base">
                                        <p:cTn id="3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Ask AI</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6" name="Group 5">
            <a:extLst>
              <a:ext uri="{FF2B5EF4-FFF2-40B4-BE49-F238E27FC236}">
                <a16:creationId xmlns:a16="http://schemas.microsoft.com/office/drawing/2014/main" id="{0BD7739D-77C4-643B-0983-5C2C208943B7}"/>
              </a:ext>
            </a:extLst>
          </p:cNvPr>
          <p:cNvGrpSpPr/>
          <p:nvPr/>
        </p:nvGrpSpPr>
        <p:grpSpPr>
          <a:xfrm>
            <a:off x="3132394" y="1735688"/>
            <a:ext cx="5927212" cy="954107"/>
            <a:chOff x="2697480" y="1704407"/>
            <a:chExt cx="5829300" cy="954107"/>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CF53EB57-0824-9318-499C-72C0B9B3E647}"/>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Ask AI strengths and limitations</a:t>
              </a:r>
            </a:p>
          </p:txBody>
        </p:sp>
        <p:cxnSp>
          <p:nvCxnSpPr>
            <p:cNvPr id="11" name="Straight Connector 10">
              <a:extLst>
                <a:ext uri="{FF2B5EF4-FFF2-40B4-BE49-F238E27FC236}">
                  <a16:creationId xmlns:a16="http://schemas.microsoft.com/office/drawing/2014/main" id="{0BE4B965-4608-D1F4-ED93-40D840D1038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FE89F59-850D-9444-F66C-11996936B36F}"/>
              </a:ext>
            </a:extLst>
          </p:cNvPr>
          <p:cNvGrpSpPr/>
          <p:nvPr/>
        </p:nvGrpSpPr>
        <p:grpSpPr>
          <a:xfrm>
            <a:off x="1034143" y="2441068"/>
            <a:ext cx="4815060" cy="4031336"/>
            <a:chOff x="1365404" y="2656511"/>
            <a:chExt cx="4815060" cy="4031336"/>
          </a:xfrm>
        </p:grpSpPr>
        <p:sp>
          <p:nvSpPr>
            <p:cNvPr id="14" name="Content Placeholder 2">
              <a:extLst>
                <a:ext uri="{FF2B5EF4-FFF2-40B4-BE49-F238E27FC236}">
                  <a16:creationId xmlns:a16="http://schemas.microsoft.com/office/drawing/2014/main" id="{68E426DD-F607-D5D5-A1EB-6ECABCFEA887}"/>
                </a:ext>
              </a:extLst>
            </p:cNvPr>
            <p:cNvSpPr txBox="1">
              <a:spLocks/>
            </p:cNvSpPr>
            <p:nvPr/>
          </p:nvSpPr>
          <p:spPr>
            <a:xfrm>
              <a:off x="1365404" y="3087397"/>
              <a:ext cx="4815060"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Returns data using a natural language prompt.</a:t>
              </a:r>
            </a:p>
            <a:p>
              <a:r>
                <a:rPr lang="en-US" sz="2000" dirty="0">
                  <a:solidFill>
                    <a:schemeClr val="tx1">
                      <a:lumMod val="20000"/>
                      <a:lumOff val="80000"/>
                    </a:schemeClr>
                  </a:solidFill>
                </a:rPr>
                <a:t>Less knowledge of Grooper extractors required to return data</a:t>
              </a:r>
            </a:p>
            <a:p>
              <a:r>
                <a:rPr lang="en-US" sz="2000" dirty="0">
                  <a:solidFill>
                    <a:schemeClr val="tx1">
                      <a:lumMod val="20000"/>
                      <a:lumOff val="80000"/>
                    </a:schemeClr>
                  </a:solidFill>
                </a:rPr>
                <a:t>Quicker time to value.</a:t>
              </a:r>
            </a:p>
            <a:p>
              <a:r>
                <a:rPr lang="en-US" sz="2000" dirty="0">
                  <a:solidFill>
                    <a:schemeClr val="tx1">
                      <a:lumMod val="20000"/>
                      <a:lumOff val="80000"/>
                    </a:schemeClr>
                  </a:solidFill>
                </a:rPr>
                <a:t>Easier to maintain over time.</a:t>
              </a:r>
            </a:p>
          </p:txBody>
        </p:sp>
        <p:sp>
          <p:nvSpPr>
            <p:cNvPr id="4" name="TextBox 3">
              <a:extLst>
                <a:ext uri="{FF2B5EF4-FFF2-40B4-BE49-F238E27FC236}">
                  <a16:creationId xmlns:a16="http://schemas.microsoft.com/office/drawing/2014/main" id="{616639DE-4ACE-919C-2A61-772D8D2556AD}"/>
                </a:ext>
              </a:extLst>
            </p:cNvPr>
            <p:cNvSpPr txBox="1"/>
            <p:nvPr/>
          </p:nvSpPr>
          <p:spPr>
            <a:xfrm>
              <a:off x="1608751" y="2656511"/>
              <a:ext cx="843501" cy="400110"/>
            </a:xfrm>
            <a:prstGeom prst="rect">
              <a:avLst/>
            </a:prstGeom>
            <a:noFill/>
            <a:effectLst>
              <a:outerShdw blurRad="50800" dist="38100" dir="2700000" algn="tl" rotWithShape="0">
                <a:prstClr val="black">
                  <a:alpha val="40000"/>
                </a:prstClr>
              </a:outerShdw>
            </a:effectLst>
          </p:spPr>
          <p:txBody>
            <a:bodyPr wrap="none" rtlCol="0">
              <a:spAutoFit/>
            </a:bodyPr>
            <a:lstStyle/>
            <a:p>
              <a:pPr marR="0" algn="l" defTabSz="914400" rtl="0" eaLnBrk="1" fontAlgn="auto" latinLnBrk="0" hangingPunct="1">
                <a:lnSpc>
                  <a:spcPct val="100000"/>
                </a:lnSpc>
                <a:spcBef>
                  <a:spcPts val="0"/>
                </a:spcBef>
                <a:spcAft>
                  <a:spcPts val="0"/>
                </a:spcAft>
                <a:buClrTx/>
                <a:buSzTx/>
                <a:tabLst/>
              </a:pPr>
              <a:r>
                <a:rPr kumimoji="0" lang="en-US" sz="2000" i="0" u="none" strike="noStrike" kern="1200" cap="none" spc="0" normalizeH="0" baseline="0" noProof="0" dirty="0">
                  <a:ln>
                    <a:noFill/>
                  </a:ln>
                  <a:solidFill>
                    <a:schemeClr val="accent2"/>
                  </a:solidFill>
                  <a:effectLst/>
                  <a:uLnTx/>
                  <a:uFillTx/>
                  <a:latin typeface="Roboto" pitchFamily="2" charset="0"/>
                  <a:ea typeface="Roboto" pitchFamily="2" charset="0"/>
                </a:rPr>
                <a:t>PROS</a:t>
              </a:r>
            </a:p>
          </p:txBody>
        </p:sp>
      </p:grpSp>
      <p:grpSp>
        <p:nvGrpSpPr>
          <p:cNvPr id="18" name="Group 17">
            <a:extLst>
              <a:ext uri="{FF2B5EF4-FFF2-40B4-BE49-F238E27FC236}">
                <a16:creationId xmlns:a16="http://schemas.microsoft.com/office/drawing/2014/main" id="{908F07B5-5C02-A938-9643-69E65FC1BBC1}"/>
              </a:ext>
            </a:extLst>
          </p:cNvPr>
          <p:cNvGrpSpPr/>
          <p:nvPr/>
        </p:nvGrpSpPr>
        <p:grpSpPr>
          <a:xfrm>
            <a:off x="6516788" y="2441068"/>
            <a:ext cx="4634449" cy="4031336"/>
            <a:chOff x="6635806" y="2656511"/>
            <a:chExt cx="4634449" cy="4031336"/>
          </a:xfrm>
        </p:grpSpPr>
        <p:sp>
          <p:nvSpPr>
            <p:cNvPr id="3" name="Content Placeholder 2">
              <a:extLst>
                <a:ext uri="{FF2B5EF4-FFF2-40B4-BE49-F238E27FC236}">
                  <a16:creationId xmlns:a16="http://schemas.microsoft.com/office/drawing/2014/main" id="{915B133D-F5C4-EC05-9E88-1401B5AE217A}"/>
                </a:ext>
              </a:extLst>
            </p:cNvPr>
            <p:cNvSpPr txBox="1">
              <a:spLocks/>
            </p:cNvSpPr>
            <p:nvPr/>
          </p:nvSpPr>
          <p:spPr>
            <a:xfrm>
              <a:off x="6635806" y="3087397"/>
              <a:ext cx="4634449"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LLM responses can be unpredictable.</a:t>
              </a:r>
            </a:p>
            <a:p>
              <a:r>
                <a:rPr lang="en-US" sz="2000" dirty="0">
                  <a:solidFill>
                    <a:schemeClr val="tx1">
                      <a:lumMod val="20000"/>
                      <a:lumOff val="80000"/>
                    </a:schemeClr>
                  </a:solidFill>
                </a:rPr>
                <a:t>LLM responses can be inaccurate.</a:t>
              </a:r>
            </a:p>
            <a:p>
              <a:r>
                <a:rPr lang="en-US" sz="2000" dirty="0">
                  <a:solidFill>
                    <a:schemeClr val="tx1">
                      <a:lumMod val="20000"/>
                      <a:lumOff val="80000"/>
                    </a:schemeClr>
                  </a:solidFill>
                </a:rPr>
                <a:t>LLMs answer by predicting the next best word one after another.  They do not “know” anything.</a:t>
              </a:r>
            </a:p>
            <a:p>
              <a:r>
                <a:rPr lang="en-US" sz="2000" dirty="0">
                  <a:solidFill>
                    <a:schemeClr val="tx1">
                      <a:lumMod val="20000"/>
                      <a:lumOff val="80000"/>
                    </a:schemeClr>
                  </a:solidFill>
                </a:rPr>
                <a:t>As an extractor, “Ask AI” must be configured “per field”.</a:t>
              </a:r>
            </a:p>
            <a:p>
              <a:r>
                <a:rPr lang="en-US" sz="2000" dirty="0">
                  <a:solidFill>
                    <a:schemeClr val="tx1">
                      <a:lumMod val="20000"/>
                      <a:lumOff val="80000"/>
                    </a:schemeClr>
                  </a:solidFill>
                </a:rPr>
                <a:t>An API call is made every time the extractor executes.</a:t>
              </a:r>
            </a:p>
            <a:p>
              <a:r>
                <a:rPr lang="en-US" sz="2000" dirty="0">
                  <a:solidFill>
                    <a:schemeClr val="tx1">
                      <a:lumMod val="20000"/>
                      <a:lumOff val="80000"/>
                    </a:schemeClr>
                  </a:solidFill>
                </a:rPr>
                <a:t>No result highlighting*</a:t>
              </a:r>
            </a:p>
          </p:txBody>
        </p:sp>
        <p:sp>
          <p:nvSpPr>
            <p:cNvPr id="5" name="TextBox 4">
              <a:extLst>
                <a:ext uri="{FF2B5EF4-FFF2-40B4-BE49-F238E27FC236}">
                  <a16:creationId xmlns:a16="http://schemas.microsoft.com/office/drawing/2014/main" id="{0BC7ECE0-B2C2-3E03-CE2A-F88BE19E40D0}"/>
                </a:ext>
              </a:extLst>
            </p:cNvPr>
            <p:cNvSpPr txBox="1"/>
            <p:nvPr/>
          </p:nvSpPr>
          <p:spPr>
            <a:xfrm>
              <a:off x="6868248" y="2656511"/>
              <a:ext cx="859531" cy="400110"/>
            </a:xfrm>
            <a:prstGeom prst="rect">
              <a:avLst/>
            </a:prstGeom>
            <a:noFill/>
            <a:effectLst>
              <a:outerShdw blurRad="50800" dist="38100" dir="2700000" algn="tl" rotWithShape="0">
                <a:prstClr val="black">
                  <a:alpha val="40000"/>
                </a:prstClr>
              </a:outerShdw>
            </a:effectLst>
          </p:spPr>
          <p:txBody>
            <a:bodyPr wrap="none" rtlCol="0">
              <a:spAutoFit/>
            </a:bodyPr>
            <a:lstStyle/>
            <a:p>
              <a:pPr marR="0" algn="l" defTabSz="914400" rtl="0" eaLnBrk="1" fontAlgn="auto" latinLnBrk="0" hangingPunct="1">
                <a:lnSpc>
                  <a:spcPct val="100000"/>
                </a:lnSpc>
                <a:spcBef>
                  <a:spcPts val="0"/>
                </a:spcBef>
                <a:spcAft>
                  <a:spcPts val="0"/>
                </a:spcAft>
                <a:buClrTx/>
                <a:buSzTx/>
                <a:tabLst/>
              </a:pPr>
              <a:r>
                <a:rPr kumimoji="0" lang="en-US" sz="2000" i="0" u="none" strike="noStrike" kern="1200" cap="none" spc="0" normalizeH="0" baseline="0" noProof="0" dirty="0">
                  <a:ln>
                    <a:noFill/>
                  </a:ln>
                  <a:solidFill>
                    <a:schemeClr val="accent2"/>
                  </a:solidFill>
                  <a:effectLst/>
                  <a:uLnTx/>
                  <a:uFillTx/>
                  <a:latin typeface="Roboto" pitchFamily="2" charset="0"/>
                  <a:ea typeface="Roboto" pitchFamily="2" charset="0"/>
                </a:rPr>
                <a:t>CONS</a:t>
              </a:r>
            </a:p>
          </p:txBody>
        </p:sp>
      </p:grpSp>
    </p:spTree>
    <p:extLst>
      <p:ext uri="{BB962C8B-B14F-4D97-AF65-F5344CB8AC3E}">
        <p14:creationId xmlns:p14="http://schemas.microsoft.com/office/powerpoint/2010/main" val="18435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1+#ppt_w/2"/>
                                          </p:val>
                                        </p:tav>
                                        <p:tav tm="100000">
                                          <p:val>
                                            <p:strVal val="#ppt_x"/>
                                          </p:val>
                                        </p:tav>
                                      </p:tavLst>
                                    </p:anim>
                                    <p:anim calcmode="lin" valueType="num">
                                      <p:cBhvr additive="base">
                                        <p:cTn id="20" dur="1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500" fill="hold"/>
                                        <p:tgtEl>
                                          <p:spTgt spid="18"/>
                                        </p:tgtEl>
                                        <p:attrNameLst>
                                          <p:attrName>ppt_x</p:attrName>
                                        </p:attrNameLst>
                                      </p:cBhvr>
                                      <p:tavLst>
                                        <p:tav tm="0">
                                          <p:val>
                                            <p:strVal val="1+#ppt_w/2"/>
                                          </p:val>
                                        </p:tav>
                                        <p:tav tm="100000">
                                          <p:val>
                                            <p:strVal val="#ppt_x"/>
                                          </p:val>
                                        </p:tav>
                                      </p:tavLst>
                                    </p:anim>
                                    <p:anim calcmode="lin" valueType="num">
                                      <p:cBhvr additive="base">
                                        <p:cTn id="24" dur="1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1+#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3504"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Extract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9" name="Group 28">
            <a:extLst>
              <a:ext uri="{FF2B5EF4-FFF2-40B4-BE49-F238E27FC236}">
                <a16:creationId xmlns:a16="http://schemas.microsoft.com/office/drawing/2014/main" id="{1A21AB65-F7DA-F87A-AA0A-D833DAAC0D57}"/>
              </a:ext>
            </a:extLst>
          </p:cNvPr>
          <p:cNvGrpSpPr/>
          <p:nvPr/>
        </p:nvGrpSpPr>
        <p:grpSpPr>
          <a:xfrm>
            <a:off x="867213" y="1743041"/>
            <a:ext cx="7175502" cy="4411645"/>
            <a:chOff x="513596" y="1643889"/>
            <a:chExt cx="7175502" cy="4411645"/>
          </a:xfrm>
        </p:grpSpPr>
        <p:grpSp>
          <p:nvGrpSpPr>
            <p:cNvPr id="19" name="Group 18">
              <a:extLst>
                <a:ext uri="{FF2B5EF4-FFF2-40B4-BE49-F238E27FC236}">
                  <a16:creationId xmlns:a16="http://schemas.microsoft.com/office/drawing/2014/main" id="{4663B379-0D9A-F0DF-C414-4C20FC0F446F}"/>
                </a:ext>
              </a:extLst>
            </p:cNvPr>
            <p:cNvGrpSpPr/>
            <p:nvPr/>
          </p:nvGrpSpPr>
          <p:grpSpPr>
            <a:xfrm>
              <a:off x="1641809" y="1643889"/>
              <a:ext cx="4798501" cy="462455"/>
              <a:chOff x="1714500" y="1704407"/>
              <a:chExt cx="7541467" cy="462455"/>
            </a:xfrm>
            <a:effectLst>
              <a:outerShdw blurRad="50800" dist="38100" dir="2700000" algn="tl" rotWithShape="0">
                <a:prstClr val="black">
                  <a:alpha val="40000"/>
                </a:prstClr>
              </a:outerShdw>
            </a:effectLst>
          </p:grpSpPr>
          <p:sp>
            <p:nvSpPr>
              <p:cNvPr id="20" name="TextBox 19">
                <a:extLst>
                  <a:ext uri="{FF2B5EF4-FFF2-40B4-BE49-F238E27FC236}">
                    <a16:creationId xmlns:a16="http://schemas.microsoft.com/office/drawing/2014/main" id="{1BEA39AF-82C9-50AF-23A7-28A5E1A573A1}"/>
                  </a:ext>
                </a:extLst>
              </p:cNvPr>
              <p:cNvSpPr txBox="1"/>
              <p:nvPr userDrawn="1"/>
            </p:nvSpPr>
            <p:spPr>
              <a:xfrm>
                <a:off x="1724412" y="1704407"/>
                <a:ext cx="7505048" cy="461665"/>
              </a:xfrm>
              <a:prstGeom prst="rect">
                <a:avLst/>
              </a:prstGeom>
              <a:noFill/>
              <a:ln w="38100">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0" normalizeH="0" baseline="0" noProof="0" dirty="0">
                    <a:ln>
                      <a:noFill/>
                    </a:ln>
                    <a:solidFill>
                      <a:schemeClr val="tx1"/>
                    </a:solidFill>
                    <a:effectLst/>
                    <a:uLnTx/>
                    <a:uFillTx/>
                    <a:latin typeface="Roboto Bk" pitchFamily="2" charset="0"/>
                    <a:ea typeface="Roboto Bk" pitchFamily="2" charset="0"/>
                    <a:cs typeface="+mn-cs"/>
                  </a:rPr>
                  <a:t>More Data. Less Work. </a:t>
                </a:r>
              </a:p>
            </p:txBody>
          </p:sp>
          <p:cxnSp>
            <p:nvCxnSpPr>
              <p:cNvPr id="21" name="Straight Connector 20">
                <a:extLst>
                  <a:ext uri="{FF2B5EF4-FFF2-40B4-BE49-F238E27FC236}">
                    <a16:creationId xmlns:a16="http://schemas.microsoft.com/office/drawing/2014/main" id="{B114F742-6668-F534-E7CC-6C1C122A1D6A}"/>
                  </a:ext>
                </a:extLst>
              </p:cNvPr>
              <p:cNvCxnSpPr/>
              <p:nvPr userDrawn="1"/>
            </p:nvCxnSpPr>
            <p:spPr>
              <a:xfrm>
                <a:off x="1714500" y="2166862"/>
                <a:ext cx="7541467" cy="0"/>
              </a:xfrm>
              <a:prstGeom prst="line">
                <a:avLst/>
              </a:prstGeom>
              <a:ln w="15875">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22" name="Content Placeholder 2">
              <a:extLst>
                <a:ext uri="{FF2B5EF4-FFF2-40B4-BE49-F238E27FC236}">
                  <a16:creationId xmlns:a16="http://schemas.microsoft.com/office/drawing/2014/main" id="{0202EF6C-99B3-DAC2-0364-EE9D10260DB0}"/>
                </a:ext>
              </a:extLst>
            </p:cNvPr>
            <p:cNvSpPr txBox="1">
              <a:spLocks/>
            </p:cNvSpPr>
            <p:nvPr/>
          </p:nvSpPr>
          <p:spPr>
            <a:xfrm>
              <a:off x="513596" y="2428463"/>
              <a:ext cx="7054927"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20000"/>
                      <a:lumOff val="80000"/>
                    </a:schemeClr>
                  </a:solidFill>
                </a:rPr>
                <a:t>To overcome some of the limitations of Ask AI, we created a new LLM construct:  “</a:t>
              </a:r>
              <a:r>
                <a:rPr lang="en-US" sz="2000" b="1" dirty="0">
                  <a:solidFill>
                    <a:schemeClr val="tx1">
                      <a:lumMod val="20000"/>
                      <a:lumOff val="80000"/>
                    </a:schemeClr>
                  </a:solidFill>
                </a:rPr>
                <a:t>AI Extract</a:t>
              </a:r>
              <a:r>
                <a:rPr lang="en-US" sz="2000" dirty="0">
                  <a:solidFill>
                    <a:schemeClr val="tx1">
                      <a:lumMod val="20000"/>
                      <a:lumOff val="80000"/>
                    </a:schemeClr>
                  </a:solidFill>
                </a:rPr>
                <a:t>”</a:t>
              </a:r>
            </a:p>
          </p:txBody>
        </p:sp>
        <p:sp>
          <p:nvSpPr>
            <p:cNvPr id="25" name="TextBox 24">
              <a:extLst>
                <a:ext uri="{FF2B5EF4-FFF2-40B4-BE49-F238E27FC236}">
                  <a16:creationId xmlns:a16="http://schemas.microsoft.com/office/drawing/2014/main" id="{984D4256-4C94-0E74-9BC2-2F906B3D1FD2}"/>
                </a:ext>
              </a:extLst>
            </p:cNvPr>
            <p:cNvSpPr txBox="1"/>
            <p:nvPr/>
          </p:nvSpPr>
          <p:spPr>
            <a:xfrm>
              <a:off x="513596" y="3244508"/>
              <a:ext cx="7175502" cy="2811026"/>
            </a:xfrm>
            <a:prstGeom prst="rect">
              <a:avLst/>
            </a:prstGeom>
            <a:noFill/>
          </p:spPr>
          <p:txBody>
            <a:bodyPr wrap="square">
              <a:spAutoFit/>
            </a:bodyPr>
            <a:lstStyle/>
            <a:p>
              <a:pPr>
                <a:spcAft>
                  <a:spcPts val="500"/>
                </a:spcAft>
              </a:pPr>
              <a:r>
                <a:rPr lang="en-US" sz="2000" u="sng" dirty="0">
                  <a:solidFill>
                    <a:srgbClr val="36B0A7">
                      <a:lumMod val="20000"/>
                      <a:lumOff val="80000"/>
                    </a:srgbClr>
                  </a:solidFill>
                  <a:latin typeface="Roboto Cn"/>
                </a:rPr>
                <a:t>The Big Idea</a:t>
              </a:r>
              <a:r>
                <a:rPr lang="en-US" sz="2000" dirty="0">
                  <a:solidFill>
                    <a:srgbClr val="36B0A7">
                      <a:lumMod val="20000"/>
                      <a:lumOff val="80000"/>
                    </a:srgbClr>
                  </a:solidFill>
                  <a:latin typeface="Roboto Cn"/>
                </a:rPr>
                <a:t>:  Use an LLM to extract data by simply describing the data to be extracted. </a:t>
              </a:r>
            </a:p>
            <a:p>
              <a:pPr marL="742950" lvl="1" indent="-285750">
                <a:spcAft>
                  <a:spcPts val="500"/>
                </a:spcAft>
                <a:buFont typeface="Arial" panose="020B0604020202020204" pitchFamily="34" charset="0"/>
                <a:buChar char="•"/>
              </a:pPr>
              <a:r>
                <a:rPr lang="en-US" sz="2000" dirty="0">
                  <a:solidFill>
                    <a:srgbClr val="36B0A7">
                      <a:lumMod val="20000"/>
                      <a:lumOff val="80000"/>
                    </a:srgbClr>
                  </a:solidFill>
                  <a:latin typeface="Roboto Cn"/>
                </a:rPr>
                <a:t>Let the Data Model be self-descriptive.  </a:t>
              </a:r>
            </a:p>
            <a:p>
              <a:pPr marL="742950" lvl="1" indent="-285750">
                <a:spcAft>
                  <a:spcPts val="500"/>
                </a:spcAft>
                <a:buFont typeface="Arial" panose="020B0604020202020204" pitchFamily="34" charset="0"/>
                <a:buChar char="•"/>
              </a:pPr>
              <a:r>
                <a:rPr lang="en-US" sz="2000" dirty="0">
                  <a:solidFill>
                    <a:srgbClr val="36B0A7">
                      <a:lumMod val="20000"/>
                      <a:lumOff val="80000"/>
                    </a:srgbClr>
                  </a:solidFill>
                  <a:latin typeface="Roboto Cn"/>
                </a:rPr>
                <a:t>The AI should “know” what to extract based on how Data Elements in the Data Model are </a:t>
              </a:r>
              <a:r>
                <a:rPr lang="en-US" sz="2000" i="1" dirty="0">
                  <a:solidFill>
                    <a:srgbClr val="36B0A7">
                      <a:lumMod val="20000"/>
                      <a:lumOff val="80000"/>
                    </a:srgbClr>
                  </a:solidFill>
                  <a:latin typeface="Roboto Cn"/>
                </a:rPr>
                <a:t>named</a:t>
              </a:r>
              <a:r>
                <a:rPr lang="en-US" sz="2000" dirty="0">
                  <a:solidFill>
                    <a:srgbClr val="36B0A7">
                      <a:lumMod val="20000"/>
                      <a:lumOff val="80000"/>
                    </a:srgbClr>
                  </a:solidFill>
                  <a:latin typeface="Roboto Cn"/>
                </a:rPr>
                <a:t>.</a:t>
              </a:r>
            </a:p>
            <a:p>
              <a:pPr marL="742950" lvl="1" indent="-285750">
                <a:spcAft>
                  <a:spcPts val="500"/>
                </a:spcAft>
                <a:buFont typeface="Arial" panose="020B0604020202020204" pitchFamily="34" charset="0"/>
                <a:buChar char="•"/>
              </a:pPr>
              <a:r>
                <a:rPr lang="en-US" sz="2000" dirty="0">
                  <a:solidFill>
                    <a:srgbClr val="36B0A7">
                      <a:lumMod val="20000"/>
                      <a:lumOff val="80000"/>
                    </a:srgbClr>
                  </a:solidFill>
                  <a:latin typeface="Roboto Cn"/>
                </a:rPr>
                <a:t>Allows Grooper to extract a Data Model with a fraction of the set up.</a:t>
              </a:r>
            </a:p>
            <a:p>
              <a:pPr marL="742950" lvl="1" indent="-285750">
                <a:spcAft>
                  <a:spcPts val="500"/>
                </a:spcAft>
                <a:buFont typeface="Arial" panose="020B0604020202020204" pitchFamily="34" charset="0"/>
                <a:buChar char="•"/>
              </a:pPr>
              <a:r>
                <a:rPr lang="en-US" sz="2000" dirty="0">
                  <a:solidFill>
                    <a:srgbClr val="36B0A7">
                      <a:lumMod val="20000"/>
                      <a:lumOff val="80000"/>
                    </a:srgbClr>
                  </a:solidFill>
                  <a:latin typeface="Roboto Cn"/>
                </a:rPr>
                <a:t>No need for hand-crafted extractors.</a:t>
              </a:r>
            </a:p>
          </p:txBody>
        </p:sp>
      </p:grpSp>
      <p:pic>
        <p:nvPicPr>
          <p:cNvPr id="28" name="Picture 27">
            <a:extLst>
              <a:ext uri="{FF2B5EF4-FFF2-40B4-BE49-F238E27FC236}">
                <a16:creationId xmlns:a16="http://schemas.microsoft.com/office/drawing/2014/main" id="{3E2E526A-92EA-8092-680D-8545C74F3310}"/>
              </a:ext>
            </a:extLst>
          </p:cNvPr>
          <p:cNvPicPr>
            <a:picLocks noChangeAspect="1"/>
          </p:cNvPicPr>
          <p:nvPr/>
        </p:nvPicPr>
        <p:blipFill>
          <a:blip r:embed="rId8"/>
          <a:stretch>
            <a:fillRect/>
          </a:stretch>
        </p:blipFill>
        <p:spPr>
          <a:xfrm>
            <a:off x="8835376" y="1408712"/>
            <a:ext cx="2409825" cy="5133975"/>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817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5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1000" fill="hold"/>
                                        <p:tgtEl>
                                          <p:spTgt spid="29"/>
                                        </p:tgtEl>
                                        <p:attrNameLst>
                                          <p:attrName>ppt_x</p:attrName>
                                        </p:attrNameLst>
                                      </p:cBhvr>
                                      <p:tavLst>
                                        <p:tav tm="0">
                                          <p:val>
                                            <p:strVal val="1+#ppt_w/2"/>
                                          </p:val>
                                        </p:tav>
                                        <p:tav tm="100000">
                                          <p:val>
                                            <p:strVal val="#ppt_x"/>
                                          </p:val>
                                        </p:tav>
                                      </p:tavLst>
                                    </p:anim>
                                    <p:anim calcmode="lin" valueType="num">
                                      <p:cBhvr additive="base">
                                        <p:cTn id="26" dur="10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5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000" fill="hold"/>
                                        <p:tgtEl>
                                          <p:spTgt spid="28"/>
                                        </p:tgtEl>
                                        <p:attrNameLst>
                                          <p:attrName>ppt_x</p:attrName>
                                        </p:attrNameLst>
                                      </p:cBhvr>
                                      <p:tavLst>
                                        <p:tav tm="0">
                                          <p:val>
                                            <p:strVal val="1+#ppt_w/2"/>
                                          </p:val>
                                        </p:tav>
                                        <p:tav tm="100000">
                                          <p:val>
                                            <p:strVal val="#ppt_x"/>
                                          </p:val>
                                        </p:tav>
                                      </p:tavLst>
                                    </p:anim>
                                    <p:anim calcmode="lin" valueType="num">
                                      <p:cBhvr additive="base">
                                        <p:cTn id="30"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3504"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Extract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3" name="TextBox 2">
            <a:extLst>
              <a:ext uri="{FF2B5EF4-FFF2-40B4-BE49-F238E27FC236}">
                <a16:creationId xmlns:a16="http://schemas.microsoft.com/office/drawing/2014/main" id="{984D4256-4C94-0E74-9BC2-2F906B3D1FD2}"/>
              </a:ext>
            </a:extLst>
          </p:cNvPr>
          <p:cNvSpPr txBox="1"/>
          <p:nvPr/>
        </p:nvSpPr>
        <p:spPr>
          <a:xfrm>
            <a:off x="867213" y="2428035"/>
            <a:ext cx="7175502" cy="4237057"/>
          </a:xfrm>
          <a:prstGeom prst="rect">
            <a:avLst/>
          </a:prstGeom>
          <a:noFill/>
        </p:spPr>
        <p:txBody>
          <a:bodyPr wrap="square">
            <a:spAutoFit/>
          </a:bodyPr>
          <a:lstStyle/>
          <a:p>
            <a:pPr>
              <a:spcAft>
                <a:spcPts val="500"/>
              </a:spcAft>
            </a:pPr>
            <a:r>
              <a:rPr lang="en-US" sz="2000" dirty="0">
                <a:solidFill>
                  <a:srgbClr val="36B0A7">
                    <a:lumMod val="20000"/>
                    <a:lumOff val="80000"/>
                  </a:srgbClr>
                </a:solidFill>
                <a:latin typeface="Roboto Cn"/>
              </a:rPr>
              <a:t>“AI Extract” is the first “Fill Method” in Grooper.</a:t>
            </a:r>
          </a:p>
          <a:p>
            <a:pPr marL="342900" indent="-342900">
              <a:spcAft>
                <a:spcPts val="500"/>
              </a:spcAft>
              <a:buFont typeface="Arial" panose="020B0604020202020204" pitchFamily="34" charset="0"/>
              <a:buChar char="•"/>
            </a:pPr>
            <a:r>
              <a:rPr lang="en-US" sz="2000" dirty="0">
                <a:solidFill>
                  <a:srgbClr val="36B0A7">
                    <a:lumMod val="20000"/>
                    <a:lumOff val="80000"/>
                  </a:srgbClr>
                </a:solidFill>
                <a:latin typeface="Roboto Cn"/>
              </a:rPr>
              <a:t>Fill Methods can be configured on “container” Data Elements </a:t>
            </a:r>
          </a:p>
          <a:p>
            <a:pPr marL="800100" lvl="1" indent="-342900">
              <a:spcAft>
                <a:spcPts val="500"/>
              </a:spcAft>
              <a:buFont typeface="Arial" panose="020B0604020202020204" pitchFamily="34" charset="0"/>
              <a:buChar char="•"/>
            </a:pPr>
            <a:r>
              <a:rPr lang="en-US" dirty="0">
                <a:solidFill>
                  <a:srgbClr val="36B0A7">
                    <a:lumMod val="20000"/>
                    <a:lumOff val="80000"/>
                  </a:srgbClr>
                </a:solidFill>
                <a:latin typeface="Roboto Cn"/>
              </a:rPr>
              <a:t>Data Models, Data Sections and Data Tables</a:t>
            </a:r>
          </a:p>
          <a:p>
            <a:pPr marL="800100" lvl="1" indent="-342900">
              <a:spcAft>
                <a:spcPts val="500"/>
              </a:spcAft>
              <a:buFont typeface="Arial" panose="020B0604020202020204" pitchFamily="34" charset="0"/>
              <a:buChar char="•"/>
            </a:pPr>
            <a:r>
              <a:rPr lang="en-US" dirty="0">
                <a:solidFill>
                  <a:srgbClr val="36B0A7">
                    <a:lumMod val="20000"/>
                    <a:lumOff val="80000"/>
                  </a:srgbClr>
                </a:solidFill>
                <a:latin typeface="Roboto Cn"/>
              </a:rPr>
              <a:t>Be aware:  “AI Extract” currently has no known on a Data Table.</a:t>
            </a:r>
          </a:p>
          <a:p>
            <a:pPr marL="342900" indent="-342900">
              <a:spcAft>
                <a:spcPts val="500"/>
              </a:spcAft>
              <a:buFont typeface="Arial" panose="020B0604020202020204" pitchFamily="34" charset="0"/>
              <a:buChar char="•"/>
            </a:pPr>
            <a:r>
              <a:rPr lang="en-US" sz="2000" dirty="0">
                <a:solidFill>
                  <a:srgbClr val="36B0A7">
                    <a:lumMod val="20000"/>
                    <a:lumOff val="80000"/>
                  </a:srgbClr>
                </a:solidFill>
                <a:latin typeface="Roboto Cn"/>
              </a:rPr>
              <a:t>Fill Methods are secondary extraction operations which populate child Data Elements. They run </a:t>
            </a:r>
            <a:r>
              <a:rPr lang="en-US" sz="2000" i="1" dirty="0">
                <a:solidFill>
                  <a:srgbClr val="36B0A7">
                    <a:lumMod val="20000"/>
                    <a:lumOff val="80000"/>
                  </a:srgbClr>
                </a:solidFill>
                <a:latin typeface="Roboto Cn"/>
              </a:rPr>
              <a:t>after </a:t>
            </a:r>
            <a:r>
              <a:rPr lang="en-US" sz="2000" dirty="0">
                <a:solidFill>
                  <a:srgbClr val="36B0A7">
                    <a:lumMod val="20000"/>
                    <a:lumOff val="80000"/>
                  </a:srgbClr>
                </a:solidFill>
                <a:latin typeface="Roboto Cn"/>
              </a:rPr>
              <a:t>extraction.</a:t>
            </a:r>
          </a:p>
          <a:p>
            <a:pPr marL="342900" indent="-342900">
              <a:spcAft>
                <a:spcPts val="500"/>
              </a:spcAft>
              <a:buFont typeface="Arial" panose="020B0604020202020204" pitchFamily="34" charset="0"/>
              <a:buChar char="•"/>
            </a:pPr>
            <a:r>
              <a:rPr lang="en-US" sz="2000" dirty="0">
                <a:solidFill>
                  <a:srgbClr val="36B0A7">
                    <a:lumMod val="20000"/>
                    <a:lumOff val="80000"/>
                  </a:srgbClr>
                </a:solidFill>
                <a:latin typeface="Roboto Cn"/>
              </a:rPr>
              <a:t>Ex:  A Fill Method is set on a Data Model.</a:t>
            </a:r>
          </a:p>
          <a:p>
            <a:pPr marL="800100" lvl="1" indent="-342900">
              <a:spcAft>
                <a:spcPts val="500"/>
              </a:spcAft>
              <a:buFont typeface="Arial" panose="020B0604020202020204" pitchFamily="34" charset="0"/>
              <a:buChar char="•"/>
            </a:pPr>
            <a:r>
              <a:rPr lang="en-US" i="1" dirty="0">
                <a:solidFill>
                  <a:srgbClr val="36B0A7">
                    <a:lumMod val="20000"/>
                    <a:lumOff val="80000"/>
                  </a:srgbClr>
                </a:solidFill>
                <a:latin typeface="Roboto Cn"/>
              </a:rPr>
              <a:t>First</a:t>
            </a:r>
            <a:r>
              <a:rPr lang="en-US" dirty="0">
                <a:solidFill>
                  <a:srgbClr val="36B0A7">
                    <a:lumMod val="20000"/>
                    <a:lumOff val="80000"/>
                  </a:srgbClr>
                </a:solidFill>
                <a:latin typeface="Roboto Cn"/>
              </a:rPr>
              <a:t>, all its child Data Elements run their configured Value Extractors and Extract Methods.</a:t>
            </a:r>
          </a:p>
          <a:p>
            <a:pPr marL="800100" lvl="1" indent="-342900">
              <a:spcAft>
                <a:spcPts val="500"/>
              </a:spcAft>
              <a:buFont typeface="Arial" panose="020B0604020202020204" pitchFamily="34" charset="0"/>
              <a:buChar char="•"/>
            </a:pPr>
            <a:r>
              <a:rPr lang="en-US" i="1" dirty="0">
                <a:solidFill>
                  <a:srgbClr val="36B0A7">
                    <a:lumMod val="20000"/>
                    <a:lumOff val="80000"/>
                  </a:srgbClr>
                </a:solidFill>
                <a:latin typeface="Roboto Cn"/>
              </a:rPr>
              <a:t>Then</a:t>
            </a:r>
            <a:r>
              <a:rPr lang="en-US" dirty="0">
                <a:solidFill>
                  <a:srgbClr val="36B0A7">
                    <a:lumMod val="20000"/>
                    <a:lumOff val="80000"/>
                  </a:srgbClr>
                </a:solidFill>
                <a:latin typeface="Roboto Cn"/>
              </a:rPr>
              <a:t>, the Fill Methods runs. It can be configured to overwrite extraction results or only fill blank fields. </a:t>
            </a:r>
          </a:p>
          <a:p>
            <a:pPr>
              <a:spcAft>
                <a:spcPts val="500"/>
              </a:spcAft>
            </a:pPr>
            <a:endParaRPr lang="en-US" sz="2000" dirty="0">
              <a:solidFill>
                <a:srgbClr val="36B0A7">
                  <a:lumMod val="20000"/>
                  <a:lumOff val="80000"/>
                </a:srgbClr>
              </a:solidFill>
              <a:latin typeface="Roboto Cn"/>
            </a:endParaRPr>
          </a:p>
        </p:txBody>
      </p:sp>
      <p:grpSp>
        <p:nvGrpSpPr>
          <p:cNvPr id="11" name="Group 10">
            <a:extLst>
              <a:ext uri="{FF2B5EF4-FFF2-40B4-BE49-F238E27FC236}">
                <a16:creationId xmlns:a16="http://schemas.microsoft.com/office/drawing/2014/main" id="{30D6DD47-0D56-999F-3E84-EED3A50F9E5E}"/>
              </a:ext>
            </a:extLst>
          </p:cNvPr>
          <p:cNvGrpSpPr/>
          <p:nvPr/>
        </p:nvGrpSpPr>
        <p:grpSpPr>
          <a:xfrm>
            <a:off x="1853315" y="1743041"/>
            <a:ext cx="5203298" cy="495397"/>
            <a:chOff x="2067834" y="1743041"/>
            <a:chExt cx="5203298" cy="495397"/>
          </a:xfrm>
        </p:grpSpPr>
        <p:sp>
          <p:nvSpPr>
            <p:cNvPr id="6" name="TextBox 5">
              <a:extLst>
                <a:ext uri="{FF2B5EF4-FFF2-40B4-BE49-F238E27FC236}">
                  <a16:creationId xmlns:a16="http://schemas.microsoft.com/office/drawing/2014/main" id="{1BEA39AF-82C9-50AF-23A7-28A5E1A573A1}"/>
                </a:ext>
              </a:extLst>
            </p:cNvPr>
            <p:cNvSpPr txBox="1"/>
            <p:nvPr userDrawn="1"/>
          </p:nvSpPr>
          <p:spPr>
            <a:xfrm>
              <a:off x="2067834" y="1743041"/>
              <a:ext cx="5203298" cy="494551"/>
            </a:xfrm>
            <a:prstGeom prst="rect">
              <a:avLst/>
            </a:prstGeom>
            <a:noFill/>
            <a:ln w="38100">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cap="small" dirty="0">
                  <a:latin typeface="Roboto Bk" pitchFamily="2" charset="0"/>
                  <a:ea typeface="Roboto Bk" pitchFamily="2" charset="0"/>
                </a:rPr>
                <a:t>AI Extract: The first “Fill Method”</a:t>
              </a:r>
              <a:endParaRPr kumimoji="0" lang="en-US" sz="2400" b="0" i="0" u="none" strike="noStrike" kern="1200" cap="small" spc="0" normalizeH="0" baseline="0" noProof="0" dirty="0">
                <a:ln>
                  <a:noFill/>
                </a:ln>
                <a:solidFill>
                  <a:schemeClr val="tx1"/>
                </a:solidFill>
                <a:effectLst/>
                <a:uLnTx/>
                <a:uFillTx/>
                <a:latin typeface="Roboto Bk" pitchFamily="2" charset="0"/>
                <a:ea typeface="Roboto Bk" pitchFamily="2" charset="0"/>
                <a:cs typeface="+mn-cs"/>
              </a:endParaRPr>
            </a:p>
          </p:txBody>
        </p:sp>
        <p:cxnSp>
          <p:nvCxnSpPr>
            <p:cNvPr id="7" name="Straight Connector 6">
              <a:extLst>
                <a:ext uri="{FF2B5EF4-FFF2-40B4-BE49-F238E27FC236}">
                  <a16:creationId xmlns:a16="http://schemas.microsoft.com/office/drawing/2014/main" id="{B114F742-6668-F534-E7CC-6C1C122A1D6A}"/>
                </a:ext>
              </a:extLst>
            </p:cNvPr>
            <p:cNvCxnSpPr>
              <a:cxnSpLocks/>
            </p:cNvCxnSpPr>
            <p:nvPr/>
          </p:nvCxnSpPr>
          <p:spPr>
            <a:xfrm>
              <a:off x="2102932" y="2238438"/>
              <a:ext cx="5133102" cy="0"/>
            </a:xfrm>
            <a:prstGeom prst="line">
              <a:avLst/>
            </a:prstGeom>
            <a:ln w="15875">
              <a:solidFill>
                <a:schemeClr val="tx1"/>
              </a:solidFill>
            </a:ln>
            <a:effectLst/>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9390DEF6-43A1-5203-5FD7-8ADA86501272}"/>
              </a:ext>
            </a:extLst>
          </p:cNvPr>
          <p:cNvPicPr>
            <a:picLocks noChangeAspect="1"/>
          </p:cNvPicPr>
          <p:nvPr/>
        </p:nvPicPr>
        <p:blipFill>
          <a:blip r:embed="rId8"/>
          <a:stretch>
            <a:fillRect/>
          </a:stretch>
        </p:blipFill>
        <p:spPr>
          <a:xfrm>
            <a:off x="8042715" y="522933"/>
            <a:ext cx="3827230" cy="3363546"/>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688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1+#ppt_w/2"/>
                                          </p:val>
                                        </p:tav>
                                        <p:tav tm="100000">
                                          <p:val>
                                            <p:strVal val="#ppt_x"/>
                                          </p:val>
                                        </p:tav>
                                      </p:tavLst>
                                    </p:anim>
                                    <p:anim calcmode="lin" valueType="num">
                                      <p:cBhvr additive="base">
                                        <p:cTn id="28" dur="10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phic 34">
            <a:extLst>
              <a:ext uri="{FF2B5EF4-FFF2-40B4-BE49-F238E27FC236}">
                <a16:creationId xmlns:a16="http://schemas.microsoft.com/office/drawing/2014/main" id="{EFC879A8-D5BD-4761-F2E5-B1F1737A1B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2531" y="1723217"/>
            <a:ext cx="13813313" cy="5717750"/>
          </a:xfrm>
          <a:prstGeom prst="rect">
            <a:avLst/>
          </a:prstGeom>
          <a:effectLst>
            <a:outerShdw blurRad="317500" dist="317500" algn="l" rotWithShape="0">
              <a:prstClr val="black">
                <a:alpha val="15000"/>
              </a:prstClr>
            </a:outerShdw>
          </a:effectLst>
        </p:spPr>
      </p:pic>
      <p:pic>
        <p:nvPicPr>
          <p:cNvPr id="25" name="Graphic 24">
            <a:extLst>
              <a:ext uri="{FF2B5EF4-FFF2-40B4-BE49-F238E27FC236}">
                <a16:creationId xmlns:a16="http://schemas.microsoft.com/office/drawing/2014/main" id="{B11A0AE7-185E-5698-0B17-CFF7143443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2219" y="-168122"/>
            <a:ext cx="8976769" cy="7235977"/>
          </a:xfrm>
          <a:prstGeom prst="rect">
            <a:avLst/>
          </a:prstGeom>
          <a:effectLst>
            <a:outerShdw blurRad="317500" dist="317500" algn="l" rotWithShape="0">
              <a:prstClr val="black">
                <a:alpha val="15000"/>
              </a:prstClr>
            </a:outerShdw>
          </a:effectLst>
        </p:spPr>
      </p:pic>
      <p:grpSp>
        <p:nvGrpSpPr>
          <p:cNvPr id="104" name="Group 103">
            <a:extLst>
              <a:ext uri="{FF2B5EF4-FFF2-40B4-BE49-F238E27FC236}">
                <a16:creationId xmlns:a16="http://schemas.microsoft.com/office/drawing/2014/main" id="{68A00E5A-1120-A32A-1507-735A0CCD587C}"/>
              </a:ext>
            </a:extLst>
          </p:cNvPr>
          <p:cNvGrpSpPr/>
          <p:nvPr/>
        </p:nvGrpSpPr>
        <p:grpSpPr>
          <a:xfrm>
            <a:off x="-617767" y="293967"/>
            <a:ext cx="12285892" cy="958821"/>
            <a:chOff x="-617767" y="293967"/>
            <a:chExt cx="12285892" cy="958821"/>
          </a:xfrm>
        </p:grpSpPr>
        <p:cxnSp>
          <p:nvCxnSpPr>
            <p:cNvPr id="105" name="Straight Connector 104">
              <a:extLst>
                <a:ext uri="{FF2B5EF4-FFF2-40B4-BE49-F238E27FC236}">
                  <a16:creationId xmlns:a16="http://schemas.microsoft.com/office/drawing/2014/main" id="{BA28F4C3-C669-D22D-3A2E-9F37CCB081C3}"/>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6" name="Graphic 105">
              <a:extLst>
                <a:ext uri="{FF2B5EF4-FFF2-40B4-BE49-F238E27FC236}">
                  <a16:creationId xmlns:a16="http://schemas.microsoft.com/office/drawing/2014/main" id="{3D02FB06-C2CB-AE3B-E5EB-040579052B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A65591A4-8223-8A46-8CFF-6ACC18EA53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8" name="Shape - Data Chaining" hidden="1">
            <a:extLst>
              <a:ext uri="{FF2B5EF4-FFF2-40B4-BE49-F238E27FC236}">
                <a16:creationId xmlns:a16="http://schemas.microsoft.com/office/drawing/2014/main" id="{48172BA7-A90B-8B5B-78F5-334BFFCEC1E9}"/>
              </a:ext>
            </a:extLst>
          </p:cNvPr>
          <p:cNvSpPr/>
          <p:nvPr/>
        </p:nvSpPr>
        <p:spPr>
          <a:xfrm>
            <a:off x="613705" y="5148563"/>
            <a:ext cx="2812459" cy="958825"/>
          </a:xfrm>
          <a:prstGeom prst="roundRect">
            <a:avLst>
              <a:gd name="adj" fmla="val 3752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solidFill>
                <a:schemeClr val="bg2"/>
              </a:solidFill>
              <a:latin typeface="Roboto Bk" pitchFamily="2" charset="0"/>
              <a:ea typeface="Roboto Bk" pitchFamily="2" charset="0"/>
            </a:endParaRPr>
          </a:p>
        </p:txBody>
      </p:sp>
      <p:sp>
        <p:nvSpPr>
          <p:cNvPr id="10" name="What is?">
            <a:extLst>
              <a:ext uri="{FF2B5EF4-FFF2-40B4-BE49-F238E27FC236}">
                <a16:creationId xmlns:a16="http://schemas.microsoft.com/office/drawing/2014/main" id="{E6F8B4CF-E43A-2FD6-3EF2-D1829E674484}"/>
              </a:ext>
            </a:extLst>
          </p:cNvPr>
          <p:cNvSpPr txBox="1"/>
          <p:nvPr/>
        </p:nvSpPr>
        <p:spPr>
          <a:xfrm>
            <a:off x="1896110" y="417577"/>
            <a:ext cx="9073825"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New and Improved Functionality</a:t>
            </a:r>
          </a:p>
        </p:txBody>
      </p:sp>
      <p:grpSp>
        <p:nvGrpSpPr>
          <p:cNvPr id="66" name="Group 65">
            <a:extLst>
              <a:ext uri="{FF2B5EF4-FFF2-40B4-BE49-F238E27FC236}">
                <a16:creationId xmlns:a16="http://schemas.microsoft.com/office/drawing/2014/main" id="{143832C6-00B3-598C-E0F6-A9A13F7D1097}"/>
              </a:ext>
            </a:extLst>
          </p:cNvPr>
          <p:cNvGrpSpPr/>
          <p:nvPr/>
        </p:nvGrpSpPr>
        <p:grpSpPr>
          <a:xfrm>
            <a:off x="-251592" y="1616392"/>
            <a:ext cx="6172200" cy="457200"/>
            <a:chOff x="-247650" y="1711162"/>
            <a:chExt cx="6172200" cy="457200"/>
          </a:xfrm>
          <a:solidFill>
            <a:schemeClr val="accent6">
              <a:lumMod val="50000"/>
            </a:schemeClr>
          </a:solidFill>
        </p:grpSpPr>
        <p:pic>
          <p:nvPicPr>
            <p:cNvPr id="65" name="Graphic 64">
              <a:extLst>
                <a:ext uri="{FF2B5EF4-FFF2-40B4-BE49-F238E27FC236}">
                  <a16:creationId xmlns:a16="http://schemas.microsoft.com/office/drawing/2014/main" id="{BF2CC2CE-0D78-35B8-005B-B85A35F6D0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7650" y="1711162"/>
              <a:ext cx="6172200" cy="457200"/>
            </a:xfrm>
            <a:prstGeom prst="rect">
              <a:avLst/>
            </a:prstGeom>
            <a:effectLst>
              <a:outerShdw blurRad="127000" dist="127000" dir="2700000" algn="tl" rotWithShape="0">
                <a:prstClr val="black">
                  <a:alpha val="15000"/>
                </a:prstClr>
              </a:outerShdw>
            </a:effectLst>
          </p:spPr>
        </p:pic>
        <p:sp>
          <p:nvSpPr>
            <p:cNvPr id="63" name="TextBox 62">
              <a:extLst>
                <a:ext uri="{FF2B5EF4-FFF2-40B4-BE49-F238E27FC236}">
                  <a16:creationId xmlns:a16="http://schemas.microsoft.com/office/drawing/2014/main" id="{B045BCE5-3F2F-DA2B-F768-BEF539B4754E}"/>
                </a:ext>
              </a:extLst>
            </p:cNvPr>
            <p:cNvSpPr txBox="1"/>
            <p:nvPr/>
          </p:nvSpPr>
          <p:spPr>
            <a:xfrm>
              <a:off x="216536" y="1733477"/>
              <a:ext cx="4239350" cy="400110"/>
            </a:xfrm>
            <a:prstGeom prst="rect">
              <a:avLst/>
            </a:prstGeom>
            <a:grpFill/>
          </p:spPr>
          <p:txBody>
            <a:bodyPr wrap="square">
              <a:spAutoFit/>
            </a:bodyPr>
            <a:lstStyle/>
            <a:p>
              <a:r>
                <a:rPr lang="en-US" sz="2000" cap="small" dirty="0">
                  <a:solidFill>
                    <a:schemeClr val="accent2"/>
                  </a:solidFill>
                  <a:latin typeface="Roboto Bk" pitchFamily="2" charset="0"/>
                  <a:ea typeface="Roboto Bk" pitchFamily="2" charset="0"/>
                </a:rPr>
                <a:t>Committed to web development</a:t>
              </a:r>
              <a:endParaRPr lang="en-US" sz="2000" dirty="0">
                <a:solidFill>
                  <a:schemeClr val="accent2"/>
                </a:solidFill>
              </a:endParaRPr>
            </a:p>
          </p:txBody>
        </p:sp>
      </p:grpSp>
      <p:grpSp>
        <p:nvGrpSpPr>
          <p:cNvPr id="80" name="Group 79">
            <a:extLst>
              <a:ext uri="{FF2B5EF4-FFF2-40B4-BE49-F238E27FC236}">
                <a16:creationId xmlns:a16="http://schemas.microsoft.com/office/drawing/2014/main" id="{070CDA75-74C6-D6FE-E058-732B58203ACB}"/>
              </a:ext>
            </a:extLst>
          </p:cNvPr>
          <p:cNvGrpSpPr/>
          <p:nvPr/>
        </p:nvGrpSpPr>
        <p:grpSpPr>
          <a:xfrm>
            <a:off x="-648312" y="3345038"/>
            <a:ext cx="6172200" cy="457200"/>
            <a:chOff x="-247650" y="1711162"/>
            <a:chExt cx="6172200" cy="457200"/>
          </a:xfrm>
          <a:solidFill>
            <a:schemeClr val="accent6">
              <a:lumMod val="50000"/>
            </a:schemeClr>
          </a:solidFill>
        </p:grpSpPr>
        <p:pic>
          <p:nvPicPr>
            <p:cNvPr id="81" name="Graphic 80">
              <a:extLst>
                <a:ext uri="{FF2B5EF4-FFF2-40B4-BE49-F238E27FC236}">
                  <a16:creationId xmlns:a16="http://schemas.microsoft.com/office/drawing/2014/main" id="{0B2C0810-3524-8339-54DB-EEEE990E6DD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7650" y="1711162"/>
              <a:ext cx="6172200" cy="457200"/>
            </a:xfrm>
            <a:prstGeom prst="rect">
              <a:avLst/>
            </a:prstGeom>
            <a:effectLst>
              <a:outerShdw blurRad="127000" dist="127000" dir="2700000" algn="tl" rotWithShape="0">
                <a:prstClr val="black">
                  <a:alpha val="15000"/>
                </a:prstClr>
              </a:outerShdw>
            </a:effectLst>
          </p:spPr>
        </p:pic>
        <p:sp>
          <p:nvSpPr>
            <p:cNvPr id="82" name="TextBox 81">
              <a:extLst>
                <a:ext uri="{FF2B5EF4-FFF2-40B4-BE49-F238E27FC236}">
                  <a16:creationId xmlns:a16="http://schemas.microsoft.com/office/drawing/2014/main" id="{69A7099C-96E6-B645-AB94-EFD26154B675}"/>
                </a:ext>
              </a:extLst>
            </p:cNvPr>
            <p:cNvSpPr txBox="1"/>
            <p:nvPr/>
          </p:nvSpPr>
          <p:spPr>
            <a:xfrm>
              <a:off x="613060" y="1733477"/>
              <a:ext cx="3183946" cy="400110"/>
            </a:xfrm>
            <a:prstGeom prst="rect">
              <a:avLst/>
            </a:prstGeom>
            <a:grpFill/>
          </p:spPr>
          <p:txBody>
            <a:bodyPr wrap="square">
              <a:spAutoFit/>
            </a:bodyPr>
            <a:lstStyle/>
            <a:p>
              <a:r>
                <a:rPr lang="en-US" sz="2000" cap="small" dirty="0">
                  <a:solidFill>
                    <a:schemeClr val="accent2"/>
                  </a:solidFill>
                  <a:latin typeface="Roboto Bk" pitchFamily="2" charset="0"/>
                  <a:ea typeface="Roboto Bk" pitchFamily="2" charset="0"/>
                </a:rPr>
                <a:t>LLM Integrations</a:t>
              </a:r>
              <a:endParaRPr lang="en-US" sz="2000" dirty="0">
                <a:solidFill>
                  <a:schemeClr val="accent2"/>
                </a:solidFill>
              </a:endParaRPr>
            </a:p>
          </p:txBody>
        </p:sp>
      </p:grpSp>
      <p:grpSp>
        <p:nvGrpSpPr>
          <p:cNvPr id="100" name="Group 99">
            <a:extLst>
              <a:ext uri="{FF2B5EF4-FFF2-40B4-BE49-F238E27FC236}">
                <a16:creationId xmlns:a16="http://schemas.microsoft.com/office/drawing/2014/main" id="{257B170D-DAE7-5E21-C2C8-33F4526FAA98}"/>
              </a:ext>
            </a:extLst>
          </p:cNvPr>
          <p:cNvGrpSpPr/>
          <p:nvPr/>
        </p:nvGrpSpPr>
        <p:grpSpPr>
          <a:xfrm>
            <a:off x="-1146667" y="5040955"/>
            <a:ext cx="6172200" cy="457200"/>
            <a:chOff x="-1213649" y="5827941"/>
            <a:chExt cx="6172200" cy="457200"/>
          </a:xfrm>
        </p:grpSpPr>
        <p:pic>
          <p:nvPicPr>
            <p:cNvPr id="83" name="Graphic 82">
              <a:extLst>
                <a:ext uri="{FF2B5EF4-FFF2-40B4-BE49-F238E27FC236}">
                  <a16:creationId xmlns:a16="http://schemas.microsoft.com/office/drawing/2014/main" id="{BC794154-809F-E3FC-D971-2EC7941AB8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3649" y="5827941"/>
              <a:ext cx="6172200" cy="457200"/>
            </a:xfrm>
            <a:prstGeom prst="rect">
              <a:avLst/>
            </a:prstGeom>
            <a:effectLst>
              <a:outerShdw blurRad="127000" dist="127000" dir="2700000" algn="tl" rotWithShape="0">
                <a:prstClr val="black">
                  <a:alpha val="15000"/>
                </a:prstClr>
              </a:outerShdw>
            </a:effectLst>
          </p:spPr>
        </p:pic>
        <p:sp>
          <p:nvSpPr>
            <p:cNvPr id="84" name="TextBox 83">
              <a:extLst>
                <a:ext uri="{FF2B5EF4-FFF2-40B4-BE49-F238E27FC236}">
                  <a16:creationId xmlns:a16="http://schemas.microsoft.com/office/drawing/2014/main" id="{48679A3B-9137-175D-69D3-8749619E469C}"/>
                </a:ext>
              </a:extLst>
            </p:cNvPr>
            <p:cNvSpPr txBox="1"/>
            <p:nvPr/>
          </p:nvSpPr>
          <p:spPr>
            <a:xfrm>
              <a:off x="194103" y="5850256"/>
              <a:ext cx="4261783" cy="400110"/>
            </a:xfrm>
            <a:prstGeom prst="rect">
              <a:avLst/>
            </a:prstGeom>
            <a:solidFill>
              <a:schemeClr val="accent6">
                <a:lumMod val="50000"/>
              </a:schemeClr>
            </a:solidFill>
          </p:spPr>
          <p:txBody>
            <a:bodyPr wrap="square">
              <a:spAutoFit/>
            </a:bodyPr>
            <a:lstStyle/>
            <a:p>
              <a:r>
                <a:rPr lang="en-US" sz="2000" cap="small" dirty="0">
                  <a:solidFill>
                    <a:schemeClr val="accent2"/>
                  </a:solidFill>
                  <a:latin typeface="Roboto Bk" pitchFamily="2" charset="0"/>
                  <a:ea typeface="Roboto Bk" pitchFamily="2" charset="0"/>
                </a:rPr>
                <a:t>Document search and retrieval</a:t>
              </a:r>
              <a:endParaRPr lang="en-US" sz="2000" dirty="0">
                <a:solidFill>
                  <a:schemeClr val="accent2"/>
                </a:solidFill>
              </a:endParaRPr>
            </a:p>
          </p:txBody>
        </p:sp>
      </p:grpSp>
      <p:sp>
        <p:nvSpPr>
          <p:cNvPr id="85" name="Data Context">
            <a:extLst>
              <a:ext uri="{FF2B5EF4-FFF2-40B4-BE49-F238E27FC236}">
                <a16:creationId xmlns:a16="http://schemas.microsoft.com/office/drawing/2014/main" id="{B9C7D96D-B4E2-7ECD-B91C-244B3435D3DC}"/>
              </a:ext>
            </a:extLst>
          </p:cNvPr>
          <p:cNvSpPr/>
          <p:nvPr/>
        </p:nvSpPr>
        <p:spPr>
          <a:xfrm>
            <a:off x="595709"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WINDOWS CLIENT REMOVAL</a:t>
            </a:r>
          </a:p>
        </p:txBody>
      </p:sp>
      <p:sp>
        <p:nvSpPr>
          <p:cNvPr id="86" name="Data Context">
            <a:extLst>
              <a:ext uri="{FF2B5EF4-FFF2-40B4-BE49-F238E27FC236}">
                <a16:creationId xmlns:a16="http://schemas.microsoft.com/office/drawing/2014/main" id="{E7B39AF0-DE8C-8D8B-2281-48A01B92BF6E}"/>
              </a:ext>
            </a:extLst>
          </p:cNvPr>
          <p:cNvSpPr/>
          <p:nvPr/>
        </p:nvSpPr>
        <p:spPr>
          <a:xfrm>
            <a:off x="3556681"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GROOPER COMMAND CONSOLE</a:t>
            </a:r>
          </a:p>
        </p:txBody>
      </p:sp>
      <p:sp>
        <p:nvSpPr>
          <p:cNvPr id="91" name="Data Context">
            <a:extLst>
              <a:ext uri="{FF2B5EF4-FFF2-40B4-BE49-F238E27FC236}">
                <a16:creationId xmlns:a16="http://schemas.microsoft.com/office/drawing/2014/main" id="{9A4B5FAD-5A99-7C03-587A-1D7FD69EC4F8}"/>
              </a:ext>
            </a:extLst>
          </p:cNvPr>
          <p:cNvSpPr/>
          <p:nvPr/>
        </p:nvSpPr>
        <p:spPr>
          <a:xfrm>
            <a:off x="6548038" y="407003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ANALYSTS &amp;</a:t>
            </a:r>
          </a:p>
          <a:p>
            <a:pPr algn="ctr"/>
            <a:r>
              <a:rPr lang="en-US" sz="1400" cap="small" dirty="0">
                <a:solidFill>
                  <a:schemeClr val="tx1">
                    <a:lumMod val="20000"/>
                    <a:lumOff val="80000"/>
                  </a:schemeClr>
                </a:solidFill>
                <a:latin typeface="Roboto Bk" pitchFamily="2" charset="0"/>
                <a:ea typeface="Roboto Bk" pitchFamily="2" charset="0"/>
              </a:rPr>
              <a:t>DOCUMENT CHAT</a:t>
            </a:r>
          </a:p>
        </p:txBody>
      </p:sp>
      <p:sp>
        <p:nvSpPr>
          <p:cNvPr id="94" name="Data Context">
            <a:extLst>
              <a:ext uri="{FF2B5EF4-FFF2-40B4-BE49-F238E27FC236}">
                <a16:creationId xmlns:a16="http://schemas.microsoft.com/office/drawing/2014/main" id="{04606C5B-52EC-C481-4050-C6BA7C5E6151}"/>
              </a:ext>
            </a:extLst>
          </p:cNvPr>
          <p:cNvSpPr/>
          <p:nvPr/>
        </p:nvSpPr>
        <p:spPr>
          <a:xfrm>
            <a:off x="595709" y="407393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EXTRACT</a:t>
            </a:r>
          </a:p>
        </p:txBody>
      </p:sp>
      <p:sp>
        <p:nvSpPr>
          <p:cNvPr id="95" name="Data Context">
            <a:extLst>
              <a:ext uri="{FF2B5EF4-FFF2-40B4-BE49-F238E27FC236}">
                <a16:creationId xmlns:a16="http://schemas.microsoft.com/office/drawing/2014/main" id="{8624092B-6020-1A77-DDFB-AE6270858CCA}"/>
              </a:ext>
            </a:extLst>
          </p:cNvPr>
          <p:cNvSpPr/>
          <p:nvPr/>
        </p:nvSpPr>
        <p:spPr>
          <a:xfrm>
            <a:off x="3552113" y="407375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CLAUSE DETECTION</a:t>
            </a:r>
          </a:p>
        </p:txBody>
      </p:sp>
      <p:sp>
        <p:nvSpPr>
          <p:cNvPr id="101" name="Data Context">
            <a:extLst>
              <a:ext uri="{FF2B5EF4-FFF2-40B4-BE49-F238E27FC236}">
                <a16:creationId xmlns:a16="http://schemas.microsoft.com/office/drawing/2014/main" id="{AF3A8974-77B5-3227-068F-CA1363663271}"/>
              </a:ext>
            </a:extLst>
          </p:cNvPr>
          <p:cNvSpPr/>
          <p:nvPr/>
        </p:nvSpPr>
        <p:spPr>
          <a:xfrm>
            <a:off x="595709" y="583028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SEARCH INTEGRATION</a:t>
            </a:r>
          </a:p>
        </p:txBody>
      </p:sp>
      <p:sp>
        <p:nvSpPr>
          <p:cNvPr id="102" name="Data Context">
            <a:extLst>
              <a:ext uri="{FF2B5EF4-FFF2-40B4-BE49-F238E27FC236}">
                <a16:creationId xmlns:a16="http://schemas.microsoft.com/office/drawing/2014/main" id="{D99308B1-1E36-0072-748B-E96929E594DB}"/>
              </a:ext>
            </a:extLst>
          </p:cNvPr>
          <p:cNvSpPr/>
          <p:nvPr/>
        </p:nvSpPr>
        <p:spPr>
          <a:xfrm>
            <a:off x="3556681" y="5830280"/>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THE SEARCH PAGE</a:t>
            </a:r>
          </a:p>
        </p:txBody>
      </p:sp>
      <p:sp>
        <p:nvSpPr>
          <p:cNvPr id="103" name="Data Context">
            <a:extLst>
              <a:ext uri="{FF2B5EF4-FFF2-40B4-BE49-F238E27FC236}">
                <a16:creationId xmlns:a16="http://schemas.microsoft.com/office/drawing/2014/main" id="{EE3AF850-E73A-3E5D-38BF-085FD33C6397}"/>
              </a:ext>
            </a:extLst>
          </p:cNvPr>
          <p:cNvSpPr/>
          <p:nvPr/>
        </p:nvSpPr>
        <p:spPr>
          <a:xfrm>
            <a:off x="6517653" y="5830280"/>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NEW WAYS TO PROCESS CONTENT</a:t>
            </a:r>
          </a:p>
        </p:txBody>
      </p:sp>
      <p:sp>
        <p:nvSpPr>
          <p:cNvPr id="4" name="Data Context">
            <a:extLst>
              <a:ext uri="{FF2B5EF4-FFF2-40B4-BE49-F238E27FC236}">
                <a16:creationId xmlns:a16="http://schemas.microsoft.com/office/drawing/2014/main" id="{1F4C73C6-196F-FB62-63D3-52C8663F0F49}"/>
              </a:ext>
            </a:extLst>
          </p:cNvPr>
          <p:cNvSpPr/>
          <p:nvPr/>
        </p:nvSpPr>
        <p:spPr>
          <a:xfrm>
            <a:off x="6474238"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UI IMPROVEMENTS</a:t>
            </a:r>
          </a:p>
        </p:txBody>
      </p:sp>
      <p:sp>
        <p:nvSpPr>
          <p:cNvPr id="5" name="Data Context">
            <a:extLst>
              <a:ext uri="{FF2B5EF4-FFF2-40B4-BE49-F238E27FC236}">
                <a16:creationId xmlns:a16="http://schemas.microsoft.com/office/drawing/2014/main" id="{DF894861-7C28-CD8F-FE6D-6E507AE89107}"/>
              </a:ext>
            </a:extLst>
          </p:cNvPr>
          <p:cNvSpPr/>
          <p:nvPr/>
        </p:nvSpPr>
        <p:spPr>
          <a:xfrm>
            <a:off x="9401731"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EFFICIENCY IMPROVEMENTS</a:t>
            </a:r>
          </a:p>
        </p:txBody>
      </p:sp>
    </p:spTree>
    <p:extLst>
      <p:ext uri="{BB962C8B-B14F-4D97-AF65-F5344CB8AC3E}">
        <p14:creationId xmlns:p14="http://schemas.microsoft.com/office/powerpoint/2010/main" val="423356528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500" fill="hold"/>
                                        <p:tgtEl>
                                          <p:spTgt spid="104"/>
                                        </p:tgtEl>
                                        <p:attrNameLst>
                                          <p:attrName>ppt_x</p:attrName>
                                        </p:attrNameLst>
                                      </p:cBhvr>
                                      <p:tavLst>
                                        <p:tav tm="0">
                                          <p:val>
                                            <p:strVal val="1+#ppt_w/2"/>
                                          </p:val>
                                        </p:tav>
                                        <p:tav tm="100000">
                                          <p:val>
                                            <p:strVal val="#ppt_x"/>
                                          </p:val>
                                        </p:tav>
                                      </p:tavLst>
                                    </p:anim>
                                    <p:anim calcmode="lin" valueType="num">
                                      <p:cBhvr additive="base">
                                        <p:cTn id="8" dur="1500" fill="hold"/>
                                        <p:tgtEl>
                                          <p:spTgt spid="10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1+#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500" fill="hold"/>
                                        <p:tgtEl>
                                          <p:spTgt spid="25"/>
                                        </p:tgtEl>
                                        <p:attrNameLst>
                                          <p:attrName>ppt_x</p:attrName>
                                        </p:attrNameLst>
                                      </p:cBhvr>
                                      <p:tavLst>
                                        <p:tav tm="0">
                                          <p:val>
                                            <p:strVal val="1+#ppt_w/2"/>
                                          </p:val>
                                        </p:tav>
                                        <p:tav tm="100000">
                                          <p:val>
                                            <p:strVal val="#ppt_x"/>
                                          </p:val>
                                        </p:tav>
                                      </p:tavLst>
                                    </p:anim>
                                    <p:anim calcmode="lin" valueType="num">
                                      <p:cBhvr additive="base">
                                        <p:cTn id="20" dur="1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1500" fill="hold"/>
                                        <p:tgtEl>
                                          <p:spTgt spid="66"/>
                                        </p:tgtEl>
                                        <p:attrNameLst>
                                          <p:attrName>ppt_x</p:attrName>
                                        </p:attrNameLst>
                                      </p:cBhvr>
                                      <p:tavLst>
                                        <p:tav tm="0">
                                          <p:val>
                                            <p:strVal val="1+#ppt_w/2"/>
                                          </p:val>
                                        </p:tav>
                                        <p:tav tm="100000">
                                          <p:val>
                                            <p:strVal val="#ppt_x"/>
                                          </p:val>
                                        </p:tav>
                                      </p:tavLst>
                                    </p:anim>
                                    <p:anim calcmode="lin" valueType="num">
                                      <p:cBhvr additive="base">
                                        <p:cTn id="24" dur="1500" fill="hold"/>
                                        <p:tgtEl>
                                          <p:spTgt spid="6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1+#ppt_w/2"/>
                                          </p:val>
                                        </p:tav>
                                        <p:tav tm="100000">
                                          <p:val>
                                            <p:strVal val="#ppt_x"/>
                                          </p:val>
                                        </p:tav>
                                      </p:tavLst>
                                    </p:anim>
                                    <p:anim calcmode="lin" valueType="num">
                                      <p:cBhvr additive="base">
                                        <p:cTn id="28" dur="1500" fill="hold"/>
                                        <p:tgtEl>
                                          <p:spTgt spid="80"/>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additive="base">
                                        <p:cTn id="31" dur="1500" fill="hold"/>
                                        <p:tgtEl>
                                          <p:spTgt spid="100"/>
                                        </p:tgtEl>
                                        <p:attrNameLst>
                                          <p:attrName>ppt_x</p:attrName>
                                        </p:attrNameLst>
                                      </p:cBhvr>
                                      <p:tavLst>
                                        <p:tav tm="0">
                                          <p:val>
                                            <p:strVal val="1+#ppt_w/2"/>
                                          </p:val>
                                        </p:tav>
                                        <p:tav tm="100000">
                                          <p:val>
                                            <p:strVal val="#ppt_x"/>
                                          </p:val>
                                        </p:tav>
                                      </p:tavLst>
                                    </p:anim>
                                    <p:anim calcmode="lin" valueType="num">
                                      <p:cBhvr additive="base">
                                        <p:cTn id="32" dur="1500" fill="hold"/>
                                        <p:tgtEl>
                                          <p:spTgt spid="100"/>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500" fill="hold"/>
                                        <p:tgtEl>
                                          <p:spTgt spid="35"/>
                                        </p:tgtEl>
                                        <p:attrNameLst>
                                          <p:attrName>ppt_x</p:attrName>
                                        </p:attrNameLst>
                                      </p:cBhvr>
                                      <p:tavLst>
                                        <p:tav tm="0">
                                          <p:val>
                                            <p:strVal val="1+#ppt_w/2"/>
                                          </p:val>
                                        </p:tav>
                                        <p:tav tm="100000">
                                          <p:val>
                                            <p:strVal val="#ppt_x"/>
                                          </p:val>
                                        </p:tav>
                                      </p:tavLst>
                                    </p:anim>
                                    <p:anim calcmode="lin" valueType="num">
                                      <p:cBhvr additive="base">
                                        <p:cTn id="36" dur="1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decel="100000"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1500" fill="hold"/>
                                        <p:tgtEl>
                                          <p:spTgt spid="85"/>
                                        </p:tgtEl>
                                        <p:attrNameLst>
                                          <p:attrName>ppt_x</p:attrName>
                                        </p:attrNameLst>
                                      </p:cBhvr>
                                      <p:tavLst>
                                        <p:tav tm="0">
                                          <p:val>
                                            <p:strVal val="1+#ppt_w/2"/>
                                          </p:val>
                                        </p:tav>
                                        <p:tav tm="100000">
                                          <p:val>
                                            <p:strVal val="#ppt_x"/>
                                          </p:val>
                                        </p:tav>
                                      </p:tavLst>
                                    </p:anim>
                                    <p:anim calcmode="lin" valueType="num">
                                      <p:cBhvr additive="base">
                                        <p:cTn id="42" dur="1500" fill="hold"/>
                                        <p:tgtEl>
                                          <p:spTgt spid="85"/>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1500" fill="hold"/>
                                        <p:tgtEl>
                                          <p:spTgt spid="86"/>
                                        </p:tgtEl>
                                        <p:attrNameLst>
                                          <p:attrName>ppt_x</p:attrName>
                                        </p:attrNameLst>
                                      </p:cBhvr>
                                      <p:tavLst>
                                        <p:tav tm="0">
                                          <p:val>
                                            <p:strVal val="1+#ppt_w/2"/>
                                          </p:val>
                                        </p:tav>
                                        <p:tav tm="100000">
                                          <p:val>
                                            <p:strVal val="#ppt_x"/>
                                          </p:val>
                                        </p:tav>
                                      </p:tavLst>
                                    </p:anim>
                                    <p:anim calcmode="lin" valueType="num">
                                      <p:cBhvr additive="base">
                                        <p:cTn id="46" dur="1500" fill="hold"/>
                                        <p:tgtEl>
                                          <p:spTgt spid="86"/>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1500" fill="hold"/>
                                        <p:tgtEl>
                                          <p:spTgt spid="4"/>
                                        </p:tgtEl>
                                        <p:attrNameLst>
                                          <p:attrName>ppt_x</p:attrName>
                                        </p:attrNameLst>
                                      </p:cBhvr>
                                      <p:tavLst>
                                        <p:tav tm="0">
                                          <p:val>
                                            <p:strVal val="1+#ppt_w/2"/>
                                          </p:val>
                                        </p:tav>
                                        <p:tav tm="100000">
                                          <p:val>
                                            <p:strVal val="#ppt_x"/>
                                          </p:val>
                                        </p:tav>
                                      </p:tavLst>
                                    </p:anim>
                                    <p:anim calcmode="lin" valueType="num">
                                      <p:cBhvr additive="base">
                                        <p:cTn id="50" dur="1500" fill="hold"/>
                                        <p:tgtEl>
                                          <p:spTgt spid="4"/>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1500" fill="hold"/>
                                        <p:tgtEl>
                                          <p:spTgt spid="5"/>
                                        </p:tgtEl>
                                        <p:attrNameLst>
                                          <p:attrName>ppt_x</p:attrName>
                                        </p:attrNameLst>
                                      </p:cBhvr>
                                      <p:tavLst>
                                        <p:tav tm="0">
                                          <p:val>
                                            <p:strVal val="1+#ppt_w/2"/>
                                          </p:val>
                                        </p:tav>
                                        <p:tav tm="100000">
                                          <p:val>
                                            <p:strVal val="#ppt_x"/>
                                          </p:val>
                                        </p:tav>
                                      </p:tavLst>
                                    </p:anim>
                                    <p:anim calcmode="lin" valueType="num">
                                      <p:cBhvr additive="base">
                                        <p:cTn id="54"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decel="100000" fill="hold" grpId="0" nodeType="clickEffect">
                                  <p:stCondLst>
                                    <p:cond delay="0"/>
                                  </p:stCondLst>
                                  <p:childTnLst>
                                    <p:set>
                                      <p:cBhvr>
                                        <p:cTn id="58" dur="1" fill="hold">
                                          <p:stCondLst>
                                            <p:cond delay="0"/>
                                          </p:stCondLst>
                                        </p:cTn>
                                        <p:tgtEl>
                                          <p:spTgt spid="94"/>
                                        </p:tgtEl>
                                        <p:attrNameLst>
                                          <p:attrName>style.visibility</p:attrName>
                                        </p:attrNameLst>
                                      </p:cBhvr>
                                      <p:to>
                                        <p:strVal val="visible"/>
                                      </p:to>
                                    </p:set>
                                    <p:anim calcmode="lin" valueType="num">
                                      <p:cBhvr additive="base">
                                        <p:cTn id="59" dur="1500" fill="hold"/>
                                        <p:tgtEl>
                                          <p:spTgt spid="94"/>
                                        </p:tgtEl>
                                        <p:attrNameLst>
                                          <p:attrName>ppt_x</p:attrName>
                                        </p:attrNameLst>
                                      </p:cBhvr>
                                      <p:tavLst>
                                        <p:tav tm="0">
                                          <p:val>
                                            <p:strVal val="1+#ppt_w/2"/>
                                          </p:val>
                                        </p:tav>
                                        <p:tav tm="100000">
                                          <p:val>
                                            <p:strVal val="#ppt_x"/>
                                          </p:val>
                                        </p:tav>
                                      </p:tavLst>
                                    </p:anim>
                                    <p:anim calcmode="lin" valueType="num">
                                      <p:cBhvr additive="base">
                                        <p:cTn id="60" dur="1500" fill="hold"/>
                                        <p:tgtEl>
                                          <p:spTgt spid="94"/>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anim calcmode="lin" valueType="num">
                                      <p:cBhvr additive="base">
                                        <p:cTn id="63" dur="1500" fill="hold"/>
                                        <p:tgtEl>
                                          <p:spTgt spid="95"/>
                                        </p:tgtEl>
                                        <p:attrNameLst>
                                          <p:attrName>ppt_x</p:attrName>
                                        </p:attrNameLst>
                                      </p:cBhvr>
                                      <p:tavLst>
                                        <p:tav tm="0">
                                          <p:val>
                                            <p:strVal val="1+#ppt_w/2"/>
                                          </p:val>
                                        </p:tav>
                                        <p:tav tm="100000">
                                          <p:val>
                                            <p:strVal val="#ppt_x"/>
                                          </p:val>
                                        </p:tav>
                                      </p:tavLst>
                                    </p:anim>
                                    <p:anim calcmode="lin" valueType="num">
                                      <p:cBhvr additive="base">
                                        <p:cTn id="64" dur="1500" fill="hold"/>
                                        <p:tgtEl>
                                          <p:spTgt spid="95"/>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1500" fill="hold"/>
                                        <p:tgtEl>
                                          <p:spTgt spid="91"/>
                                        </p:tgtEl>
                                        <p:attrNameLst>
                                          <p:attrName>ppt_x</p:attrName>
                                        </p:attrNameLst>
                                      </p:cBhvr>
                                      <p:tavLst>
                                        <p:tav tm="0">
                                          <p:val>
                                            <p:strVal val="1+#ppt_w/2"/>
                                          </p:val>
                                        </p:tav>
                                        <p:tav tm="100000">
                                          <p:val>
                                            <p:strVal val="#ppt_x"/>
                                          </p:val>
                                        </p:tav>
                                      </p:tavLst>
                                    </p:anim>
                                    <p:anim calcmode="lin" valueType="num">
                                      <p:cBhvr additive="base">
                                        <p:cTn id="68" dur="1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decel="100000" fill="hold" grpId="0" nodeType="click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additive="base">
                                        <p:cTn id="73" dur="1500" fill="hold"/>
                                        <p:tgtEl>
                                          <p:spTgt spid="101"/>
                                        </p:tgtEl>
                                        <p:attrNameLst>
                                          <p:attrName>ppt_x</p:attrName>
                                        </p:attrNameLst>
                                      </p:cBhvr>
                                      <p:tavLst>
                                        <p:tav tm="0">
                                          <p:val>
                                            <p:strVal val="1+#ppt_w/2"/>
                                          </p:val>
                                        </p:tav>
                                        <p:tav tm="100000">
                                          <p:val>
                                            <p:strVal val="#ppt_x"/>
                                          </p:val>
                                        </p:tav>
                                      </p:tavLst>
                                    </p:anim>
                                    <p:anim calcmode="lin" valueType="num">
                                      <p:cBhvr additive="base">
                                        <p:cTn id="74" dur="1500" fill="hold"/>
                                        <p:tgtEl>
                                          <p:spTgt spid="101"/>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0"/>
                                  </p:stCondLst>
                                  <p:childTnLst>
                                    <p:set>
                                      <p:cBhvr>
                                        <p:cTn id="76" dur="1" fill="hold">
                                          <p:stCondLst>
                                            <p:cond delay="0"/>
                                          </p:stCondLst>
                                        </p:cTn>
                                        <p:tgtEl>
                                          <p:spTgt spid="102"/>
                                        </p:tgtEl>
                                        <p:attrNameLst>
                                          <p:attrName>style.visibility</p:attrName>
                                        </p:attrNameLst>
                                      </p:cBhvr>
                                      <p:to>
                                        <p:strVal val="visible"/>
                                      </p:to>
                                    </p:set>
                                    <p:anim calcmode="lin" valueType="num">
                                      <p:cBhvr additive="base">
                                        <p:cTn id="77" dur="1500" fill="hold"/>
                                        <p:tgtEl>
                                          <p:spTgt spid="102"/>
                                        </p:tgtEl>
                                        <p:attrNameLst>
                                          <p:attrName>ppt_x</p:attrName>
                                        </p:attrNameLst>
                                      </p:cBhvr>
                                      <p:tavLst>
                                        <p:tav tm="0">
                                          <p:val>
                                            <p:strVal val="1+#ppt_w/2"/>
                                          </p:val>
                                        </p:tav>
                                        <p:tav tm="100000">
                                          <p:val>
                                            <p:strVal val="#ppt_x"/>
                                          </p:val>
                                        </p:tav>
                                      </p:tavLst>
                                    </p:anim>
                                    <p:anim calcmode="lin" valueType="num">
                                      <p:cBhvr additive="base">
                                        <p:cTn id="78" dur="1500" fill="hold"/>
                                        <p:tgtEl>
                                          <p:spTgt spid="102"/>
                                        </p:tgtEl>
                                        <p:attrNameLst>
                                          <p:attrName>ppt_y</p:attrName>
                                        </p:attrNameLst>
                                      </p:cBhvr>
                                      <p:tavLst>
                                        <p:tav tm="0">
                                          <p:val>
                                            <p:strVal val="#ppt_y"/>
                                          </p:val>
                                        </p:tav>
                                        <p:tav tm="100000">
                                          <p:val>
                                            <p:strVal val="#ppt_y"/>
                                          </p:val>
                                        </p:tav>
                                      </p:tavLst>
                                    </p:anim>
                                  </p:childTnLst>
                                </p:cTn>
                              </p:par>
                              <p:par>
                                <p:cTn id="79" presetID="2" presetClass="entr" presetSubtype="2" decel="100000"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additive="base">
                                        <p:cTn id="81" dur="1500" fill="hold"/>
                                        <p:tgtEl>
                                          <p:spTgt spid="103"/>
                                        </p:tgtEl>
                                        <p:attrNameLst>
                                          <p:attrName>ppt_x</p:attrName>
                                        </p:attrNameLst>
                                      </p:cBhvr>
                                      <p:tavLst>
                                        <p:tav tm="0">
                                          <p:val>
                                            <p:strVal val="1+#ppt_w/2"/>
                                          </p:val>
                                        </p:tav>
                                        <p:tav tm="100000">
                                          <p:val>
                                            <p:strVal val="#ppt_x"/>
                                          </p:val>
                                        </p:tav>
                                      </p:tavLst>
                                    </p:anim>
                                    <p:anim calcmode="lin" valueType="num">
                                      <p:cBhvr additive="base">
                                        <p:cTn id="82" dur="1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5" grpId="0" animBg="1"/>
      <p:bldP spid="86" grpId="0" animBg="1"/>
      <p:bldP spid="91" grpId="0" animBg="1"/>
      <p:bldP spid="94" grpId="0" animBg="1"/>
      <p:bldP spid="95" grpId="0" animBg="1"/>
      <p:bldP spid="101" grpId="0" animBg="1"/>
      <p:bldP spid="102" grpId="0" animBg="1"/>
      <p:bldP spid="103"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941732B-0DF2-FD1D-E1F2-EBE22C323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7927"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Extract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2" name="Content Placeholder 2">
            <a:extLst>
              <a:ext uri="{FF2B5EF4-FFF2-40B4-BE49-F238E27FC236}">
                <a16:creationId xmlns:a16="http://schemas.microsoft.com/office/drawing/2014/main" id="{0202EF6C-99B3-DAC2-0364-EE9D10260DB0}"/>
              </a:ext>
            </a:extLst>
          </p:cNvPr>
          <p:cNvSpPr txBox="1">
            <a:spLocks/>
          </p:cNvSpPr>
          <p:nvPr/>
        </p:nvSpPr>
        <p:spPr>
          <a:xfrm>
            <a:off x="867213" y="2583502"/>
            <a:ext cx="7054927" cy="38569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20000"/>
                  <a:lumOff val="80000"/>
                </a:schemeClr>
              </a:solidFill>
            </a:endParaRPr>
          </a:p>
        </p:txBody>
      </p:sp>
      <p:sp>
        <p:nvSpPr>
          <p:cNvPr id="4" name="Content Placeholder 3">
            <a:extLst>
              <a:ext uri="{FF2B5EF4-FFF2-40B4-BE49-F238E27FC236}">
                <a16:creationId xmlns:a16="http://schemas.microsoft.com/office/drawing/2014/main" id="{57F439D3-1577-62E4-2C41-A32C24273B9D}"/>
              </a:ext>
            </a:extLst>
          </p:cNvPr>
          <p:cNvSpPr txBox="1">
            <a:spLocks/>
          </p:cNvSpPr>
          <p:nvPr/>
        </p:nvSpPr>
        <p:spPr>
          <a:xfrm>
            <a:off x="5294917" y="2712962"/>
            <a:ext cx="6622957" cy="3619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20000"/>
                    <a:lumOff val="80000"/>
                  </a:schemeClr>
                </a:solidFill>
              </a:rPr>
              <a:t>Minimal configuration is required to start getting data back.</a:t>
            </a:r>
          </a:p>
          <a:p>
            <a:r>
              <a:rPr lang="en-US" sz="1800" dirty="0">
                <a:solidFill>
                  <a:schemeClr val="tx1">
                    <a:lumMod val="20000"/>
                    <a:lumOff val="80000"/>
                  </a:schemeClr>
                </a:solidFill>
              </a:rPr>
              <a:t>In many cases, well-named Data Elements are all that is required.</a:t>
            </a:r>
          </a:p>
          <a:p>
            <a:r>
              <a:rPr lang="en-US" sz="1800" dirty="0">
                <a:solidFill>
                  <a:schemeClr val="tx1">
                    <a:lumMod val="20000"/>
                    <a:lumOff val="80000"/>
                  </a:schemeClr>
                </a:solidFill>
              </a:rPr>
              <a:t>If necessary, Descriptions are added to Data Sections, Data Tables, and Data Fields as needed to specify special instructions.</a:t>
            </a:r>
          </a:p>
          <a:p>
            <a:r>
              <a:rPr lang="en-US" sz="1800" dirty="0">
                <a:solidFill>
                  <a:schemeClr val="tx1">
                    <a:lumMod val="20000"/>
                    <a:lumOff val="80000"/>
                  </a:schemeClr>
                </a:solidFill>
              </a:rPr>
              <a:t>How it works:</a:t>
            </a:r>
          </a:p>
          <a:p>
            <a:pPr lvl="1"/>
            <a:r>
              <a:rPr lang="en-US" sz="1800" dirty="0">
                <a:solidFill>
                  <a:schemeClr val="tx1">
                    <a:lumMod val="20000"/>
                    <a:lumOff val="80000"/>
                  </a:schemeClr>
                </a:solidFill>
              </a:rPr>
              <a:t>Prompts the LLM with some document content.</a:t>
            </a:r>
          </a:p>
          <a:p>
            <a:pPr lvl="1"/>
            <a:r>
              <a:rPr lang="en-US" sz="1800" dirty="0">
                <a:solidFill>
                  <a:schemeClr val="tx1">
                    <a:lumMod val="20000"/>
                    <a:lumOff val="80000"/>
                  </a:schemeClr>
                </a:solidFill>
              </a:rPr>
              <a:t>Asks the LLM to generate JSON matching the Data Element structure.</a:t>
            </a:r>
          </a:p>
          <a:p>
            <a:pPr lvl="1"/>
            <a:r>
              <a:rPr lang="en-US" sz="1800" dirty="0">
                <a:solidFill>
                  <a:schemeClr val="tx1">
                    <a:lumMod val="20000"/>
                    <a:lumOff val="80000"/>
                  </a:schemeClr>
                </a:solidFill>
              </a:rPr>
              <a:t>Parses the resulting JSON data into sections, tables, and fields.</a:t>
            </a:r>
          </a:p>
        </p:txBody>
      </p:sp>
      <p:grpSp>
        <p:nvGrpSpPr>
          <p:cNvPr id="13" name="Group 12">
            <a:extLst>
              <a:ext uri="{FF2B5EF4-FFF2-40B4-BE49-F238E27FC236}">
                <a16:creationId xmlns:a16="http://schemas.microsoft.com/office/drawing/2014/main" id="{DDBCD3BF-2BFF-C790-18EF-4466CC8DF513}"/>
              </a:ext>
            </a:extLst>
          </p:cNvPr>
          <p:cNvGrpSpPr/>
          <p:nvPr/>
        </p:nvGrpSpPr>
        <p:grpSpPr>
          <a:xfrm>
            <a:off x="6458106" y="2031651"/>
            <a:ext cx="4296578" cy="495397"/>
            <a:chOff x="2067834" y="1743041"/>
            <a:chExt cx="5203298" cy="495397"/>
          </a:xfrm>
        </p:grpSpPr>
        <p:sp>
          <p:nvSpPr>
            <p:cNvPr id="14" name="TextBox 13">
              <a:extLst>
                <a:ext uri="{FF2B5EF4-FFF2-40B4-BE49-F238E27FC236}">
                  <a16:creationId xmlns:a16="http://schemas.microsoft.com/office/drawing/2014/main" id="{124A543F-6630-6209-A46B-848E9F75DE2A}"/>
                </a:ext>
              </a:extLst>
            </p:cNvPr>
            <p:cNvSpPr txBox="1"/>
            <p:nvPr userDrawn="1"/>
          </p:nvSpPr>
          <p:spPr>
            <a:xfrm>
              <a:off x="2067834" y="1743041"/>
              <a:ext cx="5203298" cy="461665"/>
            </a:xfrm>
            <a:prstGeom prst="rect">
              <a:avLst/>
            </a:prstGeom>
            <a:noFill/>
            <a:ln w="38100">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0" normalizeH="0" baseline="0" noProof="0" dirty="0">
                  <a:ln>
                    <a:noFill/>
                  </a:ln>
                  <a:solidFill>
                    <a:schemeClr val="tx1"/>
                  </a:solidFill>
                  <a:effectLst/>
                  <a:uLnTx/>
                  <a:uFillTx/>
                  <a:latin typeface="Roboto Bk" pitchFamily="2" charset="0"/>
                  <a:ea typeface="Roboto Bk" pitchFamily="2" charset="0"/>
                  <a:cs typeface="+mn-cs"/>
                </a:rPr>
                <a:t>Make LLMs </a:t>
              </a:r>
              <a:r>
                <a:rPr lang="en-US" sz="2400" cap="small" dirty="0">
                  <a:latin typeface="Roboto Bk" pitchFamily="2" charset="0"/>
                  <a:ea typeface="Roboto Bk" pitchFamily="2" charset="0"/>
                </a:rPr>
                <a:t>do the work</a:t>
              </a:r>
              <a:endParaRPr kumimoji="0" lang="en-US" sz="2400" b="0" i="0" u="none" strike="noStrike" kern="1200" cap="small" spc="0" normalizeH="0" baseline="0" noProof="0" dirty="0">
                <a:ln>
                  <a:noFill/>
                </a:ln>
                <a:solidFill>
                  <a:schemeClr val="tx1"/>
                </a:solidFill>
                <a:effectLst/>
                <a:uLnTx/>
                <a:uFillTx/>
                <a:latin typeface="Roboto Bk" pitchFamily="2" charset="0"/>
                <a:ea typeface="Roboto Bk" pitchFamily="2" charset="0"/>
                <a:cs typeface="+mn-cs"/>
              </a:endParaRPr>
            </a:p>
          </p:txBody>
        </p:sp>
        <p:cxnSp>
          <p:nvCxnSpPr>
            <p:cNvPr id="15" name="Straight Connector 14">
              <a:extLst>
                <a:ext uri="{FF2B5EF4-FFF2-40B4-BE49-F238E27FC236}">
                  <a16:creationId xmlns:a16="http://schemas.microsoft.com/office/drawing/2014/main" id="{151464A3-143F-68B0-9350-528AEC105CC8}"/>
                </a:ext>
              </a:extLst>
            </p:cNvPr>
            <p:cNvCxnSpPr>
              <a:cxnSpLocks/>
            </p:cNvCxnSpPr>
            <p:nvPr/>
          </p:nvCxnSpPr>
          <p:spPr>
            <a:xfrm>
              <a:off x="2102932" y="2238438"/>
              <a:ext cx="5133102" cy="0"/>
            </a:xfrm>
            <a:prstGeom prst="line">
              <a:avLst/>
            </a:prstGeom>
            <a:ln w="15875">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3E5E1785-35FD-E8F8-0CCF-C5D850DD2159}"/>
              </a:ext>
            </a:extLst>
          </p:cNvPr>
          <p:cNvGrpSpPr/>
          <p:nvPr/>
        </p:nvGrpSpPr>
        <p:grpSpPr>
          <a:xfrm>
            <a:off x="274126" y="2438146"/>
            <a:ext cx="4812030" cy="3219699"/>
            <a:chOff x="274126" y="2438146"/>
            <a:chExt cx="4812030" cy="3219699"/>
          </a:xfrm>
        </p:grpSpPr>
        <p:pic>
          <p:nvPicPr>
            <p:cNvPr id="23" name="Picture 22">
              <a:extLst>
                <a:ext uri="{FF2B5EF4-FFF2-40B4-BE49-F238E27FC236}">
                  <a16:creationId xmlns:a16="http://schemas.microsoft.com/office/drawing/2014/main" id="{0D54FCF4-7CD1-02AA-54E0-A745314A09D3}"/>
                </a:ext>
              </a:extLst>
            </p:cNvPr>
            <p:cNvPicPr>
              <a:picLocks noChangeAspect="1"/>
            </p:cNvPicPr>
            <p:nvPr/>
          </p:nvPicPr>
          <p:blipFill>
            <a:blip r:embed="rId8"/>
            <a:stretch>
              <a:fillRect/>
            </a:stretch>
          </p:blipFill>
          <p:spPr>
            <a:xfrm>
              <a:off x="274126" y="2829332"/>
              <a:ext cx="4812030" cy="2828513"/>
            </a:xfrm>
            <a:prstGeom prst="rect">
              <a:avLst/>
            </a:prstGeom>
            <a:ln w="19050">
              <a:solidFill>
                <a:schemeClr val="accent2"/>
              </a:solidFill>
            </a:ln>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22F8DAD9-B63C-8AA4-D6D9-933C18A49A4F}"/>
                </a:ext>
              </a:extLst>
            </p:cNvPr>
            <p:cNvSpPr txBox="1"/>
            <p:nvPr/>
          </p:nvSpPr>
          <p:spPr>
            <a:xfrm>
              <a:off x="1600199" y="2438146"/>
              <a:ext cx="2159887"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AI Extract’s property grid</a:t>
              </a:r>
            </a:p>
          </p:txBody>
        </p:sp>
      </p:grpSp>
    </p:spTree>
    <p:extLst>
      <p:ext uri="{BB962C8B-B14F-4D97-AF65-F5344CB8AC3E}">
        <p14:creationId xmlns:p14="http://schemas.microsoft.com/office/powerpoint/2010/main" val="265456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1+#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1+#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Extract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2" name="Content Placeholder 2">
            <a:extLst>
              <a:ext uri="{FF2B5EF4-FFF2-40B4-BE49-F238E27FC236}">
                <a16:creationId xmlns:a16="http://schemas.microsoft.com/office/drawing/2014/main" id="{0202EF6C-99B3-DAC2-0364-EE9D10260DB0}"/>
              </a:ext>
            </a:extLst>
          </p:cNvPr>
          <p:cNvSpPr txBox="1">
            <a:spLocks/>
          </p:cNvSpPr>
          <p:nvPr/>
        </p:nvSpPr>
        <p:spPr>
          <a:xfrm>
            <a:off x="867213" y="2527615"/>
            <a:ext cx="7054927"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20000"/>
                  <a:lumOff val="80000"/>
                </a:schemeClr>
              </a:solidFill>
            </a:endParaRPr>
          </a:p>
        </p:txBody>
      </p:sp>
      <p:grpSp>
        <p:nvGrpSpPr>
          <p:cNvPr id="13" name="Group 12">
            <a:extLst>
              <a:ext uri="{FF2B5EF4-FFF2-40B4-BE49-F238E27FC236}">
                <a16:creationId xmlns:a16="http://schemas.microsoft.com/office/drawing/2014/main" id="{3F9814EA-061D-7D83-197D-E74BE5D37F25}"/>
              </a:ext>
            </a:extLst>
          </p:cNvPr>
          <p:cNvGrpSpPr/>
          <p:nvPr/>
        </p:nvGrpSpPr>
        <p:grpSpPr>
          <a:xfrm>
            <a:off x="1714500" y="1442757"/>
            <a:ext cx="4388937"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AI Extract example</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A0C1E35-9D4D-3B8A-E142-38E4437DB790}"/>
              </a:ext>
            </a:extLst>
          </p:cNvPr>
          <p:cNvPicPr>
            <a:picLocks noChangeAspect="1"/>
          </p:cNvPicPr>
          <p:nvPr/>
        </p:nvPicPr>
        <p:blipFill>
          <a:blip r:embed="rId6"/>
          <a:stretch>
            <a:fillRect/>
          </a:stretch>
        </p:blipFill>
        <p:spPr>
          <a:xfrm>
            <a:off x="1707063" y="2259508"/>
            <a:ext cx="4388937" cy="4283179"/>
          </a:xfrm>
          <a:prstGeom prst="rect">
            <a:avLst/>
          </a:prstGeom>
          <a:ln w="19050">
            <a:solidFill>
              <a:schemeClr val="accent2"/>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572585B3-367F-B191-EBEA-81305F45098F}"/>
              </a:ext>
            </a:extLst>
          </p:cNvPr>
          <p:cNvPicPr>
            <a:picLocks noChangeAspect="1"/>
          </p:cNvPicPr>
          <p:nvPr/>
        </p:nvPicPr>
        <p:blipFill>
          <a:blip r:embed="rId7"/>
          <a:stretch>
            <a:fillRect/>
          </a:stretch>
        </p:blipFill>
        <p:spPr>
          <a:xfrm>
            <a:off x="8835376" y="1408712"/>
            <a:ext cx="2409825" cy="5133975"/>
          </a:xfrm>
          <a:prstGeom prst="rect">
            <a:avLst/>
          </a:prstGeom>
          <a:ln w="19050">
            <a:solidFill>
              <a:schemeClr val="accent2"/>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9314D89B-82CD-1782-E96E-B897C0502103}"/>
              </a:ext>
            </a:extLst>
          </p:cNvPr>
          <p:cNvSpPr/>
          <p:nvPr/>
        </p:nvSpPr>
        <p:spPr>
          <a:xfrm>
            <a:off x="3062688" y="1630497"/>
            <a:ext cx="1079653" cy="253388"/>
          </a:xfrm>
          <a:prstGeom prst="rect">
            <a:avLst/>
          </a:pr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F5920B7-CD63-A5EA-6BE0-87779C30D9F9}"/>
              </a:ext>
            </a:extLst>
          </p:cNvPr>
          <p:cNvPicPr>
            <a:picLocks noChangeAspect="1"/>
          </p:cNvPicPr>
          <p:nvPr/>
        </p:nvPicPr>
        <p:blipFill>
          <a:blip r:embed="rId8"/>
          <a:stretch>
            <a:fillRect/>
          </a:stretch>
        </p:blipFill>
        <p:spPr>
          <a:xfrm>
            <a:off x="6465434" y="2357964"/>
            <a:ext cx="5114925" cy="2952750"/>
          </a:xfrm>
          <a:prstGeom prst="rect">
            <a:avLst/>
          </a:prstGeom>
          <a:ln w="19050">
            <a:solidFill>
              <a:schemeClr val="accent2"/>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1AE5938-2587-F79D-49EA-DE0FE9C20A3C}"/>
              </a:ext>
            </a:extLst>
          </p:cNvPr>
          <p:cNvPicPr>
            <a:picLocks noChangeAspect="1"/>
          </p:cNvPicPr>
          <p:nvPr/>
        </p:nvPicPr>
        <p:blipFill>
          <a:blip r:embed="rId9"/>
          <a:stretch>
            <a:fillRect/>
          </a:stretch>
        </p:blipFill>
        <p:spPr>
          <a:xfrm>
            <a:off x="7286380" y="502073"/>
            <a:ext cx="4047062" cy="6050947"/>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736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1+#ppt_w/2"/>
                                          </p:val>
                                        </p:tav>
                                        <p:tav tm="100000">
                                          <p:val>
                                            <p:strVal val="#ppt_x"/>
                                          </p:val>
                                        </p:tav>
                                      </p:tavLst>
                                    </p:anim>
                                    <p:anim calcmode="lin" valueType="num">
                                      <p:cBhvr additive="base">
                                        <p:cTn id="20" dur="1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1+#ppt_w/2"/>
                                          </p:val>
                                        </p:tav>
                                        <p:tav tm="100000">
                                          <p:val>
                                            <p:strVal val="#ppt_x"/>
                                          </p:val>
                                        </p:tav>
                                      </p:tavLst>
                                    </p:anim>
                                    <p:anim calcmode="lin" valueType="num">
                                      <p:cBhvr additive="base">
                                        <p:cTn id="24" dur="1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500" fill="hold"/>
                                        <p:tgtEl>
                                          <p:spTgt spid="4"/>
                                        </p:tgtEl>
                                        <p:attrNameLst>
                                          <p:attrName>ppt_x</p:attrName>
                                        </p:attrNameLst>
                                      </p:cBhvr>
                                      <p:tavLst>
                                        <p:tav tm="0">
                                          <p:val>
                                            <p:strVal val="1+#ppt_w/2"/>
                                          </p:val>
                                        </p:tav>
                                        <p:tav tm="100000">
                                          <p:val>
                                            <p:strVal val="#ppt_x"/>
                                          </p:val>
                                        </p:tav>
                                      </p:tavLst>
                                    </p:anim>
                                    <p:anim calcmode="lin" valueType="num">
                                      <p:cBhvr additive="base">
                                        <p:cTn id="28"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accel="100000" fill="hold" nodeType="clickEffect">
                                  <p:stCondLst>
                                    <p:cond delay="0"/>
                                  </p:stCondLst>
                                  <p:childTnLst>
                                    <p:anim calcmode="lin" valueType="num">
                                      <p:cBhvr additive="base">
                                        <p:cTn id="32" dur="1000"/>
                                        <p:tgtEl>
                                          <p:spTgt spid="3"/>
                                        </p:tgtEl>
                                        <p:attrNameLst>
                                          <p:attrName>ppt_x</p:attrName>
                                        </p:attrNameLst>
                                      </p:cBhvr>
                                      <p:tavLst>
                                        <p:tav tm="0">
                                          <p:val>
                                            <p:strVal val="ppt_x"/>
                                          </p:val>
                                        </p:tav>
                                        <p:tav tm="100000">
                                          <p:val>
                                            <p:strVal val="0-ppt_w/2"/>
                                          </p:val>
                                        </p:tav>
                                      </p:tavLst>
                                    </p:anim>
                                    <p:anim calcmode="lin" valueType="num">
                                      <p:cBhvr additive="base">
                                        <p:cTn id="33" dur="1000"/>
                                        <p:tgtEl>
                                          <p:spTgt spid="3"/>
                                        </p:tgtEl>
                                        <p:attrNameLst>
                                          <p:attrName>ppt_y</p:attrName>
                                        </p:attrNameLst>
                                      </p:cBhvr>
                                      <p:tavLst>
                                        <p:tav tm="0">
                                          <p:val>
                                            <p:strVal val="ppt_y"/>
                                          </p:val>
                                        </p:tav>
                                        <p:tav tm="100000">
                                          <p:val>
                                            <p:strVal val="ppt_y"/>
                                          </p:val>
                                        </p:tav>
                                      </p:tavLst>
                                    </p:anim>
                                    <p:set>
                                      <p:cBhvr>
                                        <p:cTn id="34" dur="1" fill="hold">
                                          <p:stCondLst>
                                            <p:cond delay="999"/>
                                          </p:stCondLst>
                                        </p:cTn>
                                        <p:tgtEl>
                                          <p:spTgt spid="3"/>
                                        </p:tgtEl>
                                        <p:attrNameLst>
                                          <p:attrName>style.visibility</p:attrName>
                                        </p:attrNameLst>
                                      </p:cBhvr>
                                      <p:to>
                                        <p:strVal val="hidden"/>
                                      </p:to>
                                    </p:set>
                                  </p:childTnLst>
                                </p:cTn>
                              </p:par>
                              <p:par>
                                <p:cTn id="35" presetID="2" presetClass="exit" presetSubtype="8" accel="100000" fill="hold" nodeType="withEffect">
                                  <p:stCondLst>
                                    <p:cond delay="0"/>
                                  </p:stCondLst>
                                  <p:childTnLst>
                                    <p:anim calcmode="lin" valueType="num">
                                      <p:cBhvr additive="base">
                                        <p:cTn id="36" dur="1000"/>
                                        <p:tgtEl>
                                          <p:spTgt spid="13"/>
                                        </p:tgtEl>
                                        <p:attrNameLst>
                                          <p:attrName>ppt_x</p:attrName>
                                        </p:attrNameLst>
                                      </p:cBhvr>
                                      <p:tavLst>
                                        <p:tav tm="0">
                                          <p:val>
                                            <p:strVal val="ppt_x"/>
                                          </p:val>
                                        </p:tav>
                                        <p:tav tm="100000">
                                          <p:val>
                                            <p:strVal val="0-ppt_w/2"/>
                                          </p:val>
                                        </p:tav>
                                      </p:tavLst>
                                    </p:anim>
                                    <p:anim calcmode="lin" valueType="num">
                                      <p:cBhvr additive="base">
                                        <p:cTn id="37" dur="1000"/>
                                        <p:tgtEl>
                                          <p:spTgt spid="13"/>
                                        </p:tgtEl>
                                        <p:attrNameLst>
                                          <p:attrName>ppt_y</p:attrName>
                                        </p:attrNameLst>
                                      </p:cBhvr>
                                      <p:tavLst>
                                        <p:tav tm="0">
                                          <p:val>
                                            <p:strVal val="ppt_y"/>
                                          </p:val>
                                        </p:tav>
                                        <p:tav tm="100000">
                                          <p:val>
                                            <p:strVal val="ppt_y"/>
                                          </p:val>
                                        </p:tav>
                                      </p:tavLst>
                                    </p:anim>
                                    <p:set>
                                      <p:cBhvr>
                                        <p:cTn id="38" dur="1" fill="hold">
                                          <p:stCondLst>
                                            <p:cond delay="999"/>
                                          </p:stCondLst>
                                        </p:cTn>
                                        <p:tgtEl>
                                          <p:spTgt spid="13"/>
                                        </p:tgtEl>
                                        <p:attrNameLst>
                                          <p:attrName>style.visibility</p:attrName>
                                        </p:attrNameLst>
                                      </p:cBhvr>
                                      <p:to>
                                        <p:strVal val="hidden"/>
                                      </p:to>
                                    </p:set>
                                  </p:childTnLst>
                                </p:cTn>
                              </p:par>
                              <p:par>
                                <p:cTn id="39" presetID="35" presetClass="path" presetSubtype="0" accel="50000" decel="50000" fill="hold" nodeType="withEffect">
                                  <p:stCondLst>
                                    <p:cond delay="0"/>
                                  </p:stCondLst>
                                  <p:childTnLst>
                                    <p:animMotion origin="layout" path="M 2.29167E-6 3.7037E-7 L -0.50547 3.7037E-7 " pathEditMode="relative" rAng="0" ptsTypes="AA">
                                      <p:cBhvr>
                                        <p:cTn id="40" dur="2000" fill="hold"/>
                                        <p:tgtEl>
                                          <p:spTgt spid="4"/>
                                        </p:tgtEl>
                                        <p:attrNameLst>
                                          <p:attrName>ppt_x</p:attrName>
                                          <p:attrName>ppt_y</p:attrName>
                                        </p:attrNameLst>
                                      </p:cBhvr>
                                      <p:rCtr x="-25273" y="0"/>
                                    </p:animMotion>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8" accel="100000" fill="hold" nodeType="clickEffect">
                                  <p:stCondLst>
                                    <p:cond delay="0"/>
                                  </p:stCondLst>
                                  <p:childTnLst>
                                    <p:anim calcmode="lin" valueType="num">
                                      <p:cBhvr additive="base">
                                        <p:cTn id="51" dur="1000"/>
                                        <p:tgtEl>
                                          <p:spTgt spid="4"/>
                                        </p:tgtEl>
                                        <p:attrNameLst>
                                          <p:attrName>ppt_x</p:attrName>
                                        </p:attrNameLst>
                                      </p:cBhvr>
                                      <p:tavLst>
                                        <p:tav tm="0">
                                          <p:val>
                                            <p:strVal val="ppt_x"/>
                                          </p:val>
                                        </p:tav>
                                        <p:tav tm="100000">
                                          <p:val>
                                            <p:strVal val="0-ppt_w/2"/>
                                          </p:val>
                                        </p:tav>
                                      </p:tavLst>
                                    </p:anim>
                                    <p:anim calcmode="lin" valueType="num">
                                      <p:cBhvr additive="base">
                                        <p:cTn id="52" dur="1000"/>
                                        <p:tgtEl>
                                          <p:spTgt spid="4"/>
                                        </p:tgtEl>
                                        <p:attrNameLst>
                                          <p:attrName>ppt_y</p:attrName>
                                        </p:attrNameLst>
                                      </p:cBhvr>
                                      <p:tavLst>
                                        <p:tav tm="0">
                                          <p:val>
                                            <p:strVal val="ppt_y"/>
                                          </p:val>
                                        </p:tav>
                                        <p:tav tm="100000">
                                          <p:val>
                                            <p:strVal val="ppt_y"/>
                                          </p:val>
                                        </p:tav>
                                      </p:tavLst>
                                    </p:anim>
                                    <p:set>
                                      <p:cBhvr>
                                        <p:cTn id="53" dur="1" fill="hold">
                                          <p:stCondLst>
                                            <p:cond delay="999"/>
                                          </p:stCondLst>
                                        </p:cTn>
                                        <p:tgtEl>
                                          <p:spTgt spid="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par>
                                <p:cTn id="57" presetID="35" presetClass="path" presetSubtype="0" accel="50000" decel="50000" fill="hold" nodeType="withEffect">
                                  <p:stCondLst>
                                    <p:cond delay="0"/>
                                  </p:stCondLst>
                                  <p:childTnLst>
                                    <p:animMotion origin="layout" path="M -4.16667E-6 2.22222E-6 L -0.42005 2.22222E-6 " pathEditMode="relative" rAng="0" ptsTypes="AA">
                                      <p:cBhvr>
                                        <p:cTn id="58" dur="2000" fill="hold"/>
                                        <p:tgtEl>
                                          <p:spTgt spid="7"/>
                                        </p:tgtEl>
                                        <p:attrNameLst>
                                          <p:attrName>ppt_x</p:attrName>
                                          <p:attrName>ppt_y</p:attrName>
                                        </p:attrNameLst>
                                      </p:cBhvr>
                                      <p:rCtr x="-21003" y="0"/>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Extract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6" name="Group 5">
            <a:extLst>
              <a:ext uri="{FF2B5EF4-FFF2-40B4-BE49-F238E27FC236}">
                <a16:creationId xmlns:a16="http://schemas.microsoft.com/office/drawing/2014/main" id="{0BD7739D-77C4-643B-0983-5C2C208943B7}"/>
              </a:ext>
            </a:extLst>
          </p:cNvPr>
          <p:cNvGrpSpPr/>
          <p:nvPr/>
        </p:nvGrpSpPr>
        <p:grpSpPr>
          <a:xfrm>
            <a:off x="2796209" y="1629290"/>
            <a:ext cx="6599583" cy="954107"/>
            <a:chOff x="2697480" y="1704407"/>
            <a:chExt cx="5829300" cy="954107"/>
          </a:xfrm>
          <a:effectLst>
            <a:outerShdw blurRad="50800" dist="38100" dir="2700000" algn="tl" rotWithShape="0">
              <a:prstClr val="black">
                <a:alpha val="40000"/>
              </a:prstClr>
            </a:outerShdw>
          </a:effectLst>
        </p:grpSpPr>
        <p:sp>
          <p:nvSpPr>
            <p:cNvPr id="7" name="TextBox 6">
              <a:extLst>
                <a:ext uri="{FF2B5EF4-FFF2-40B4-BE49-F238E27FC236}">
                  <a16:creationId xmlns:a16="http://schemas.microsoft.com/office/drawing/2014/main" id="{CF53EB57-0824-9318-499C-72C0B9B3E647}"/>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AI Extract strengths and limitations</a:t>
              </a:r>
            </a:p>
          </p:txBody>
        </p:sp>
        <p:cxnSp>
          <p:nvCxnSpPr>
            <p:cNvPr id="11" name="Straight Connector 10">
              <a:extLst>
                <a:ext uri="{FF2B5EF4-FFF2-40B4-BE49-F238E27FC236}">
                  <a16:creationId xmlns:a16="http://schemas.microsoft.com/office/drawing/2014/main" id="{0BE4B965-4608-D1F4-ED93-40D840D1038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FE89F59-850D-9444-F66C-11996936B36F}"/>
              </a:ext>
            </a:extLst>
          </p:cNvPr>
          <p:cNvGrpSpPr/>
          <p:nvPr/>
        </p:nvGrpSpPr>
        <p:grpSpPr>
          <a:xfrm>
            <a:off x="1013461" y="2441068"/>
            <a:ext cx="4815060" cy="4031336"/>
            <a:chOff x="1365404" y="2656511"/>
            <a:chExt cx="4815060" cy="4031336"/>
          </a:xfrm>
        </p:grpSpPr>
        <p:sp>
          <p:nvSpPr>
            <p:cNvPr id="14" name="Content Placeholder 2">
              <a:extLst>
                <a:ext uri="{FF2B5EF4-FFF2-40B4-BE49-F238E27FC236}">
                  <a16:creationId xmlns:a16="http://schemas.microsoft.com/office/drawing/2014/main" id="{68E426DD-F607-D5D5-A1EB-6ECABCFEA887}"/>
                </a:ext>
              </a:extLst>
            </p:cNvPr>
            <p:cNvSpPr txBox="1">
              <a:spLocks/>
            </p:cNvSpPr>
            <p:nvPr/>
          </p:nvSpPr>
          <p:spPr>
            <a:xfrm>
              <a:off x="1365404" y="3087397"/>
              <a:ext cx="4815060"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Instant time to value.</a:t>
              </a:r>
            </a:p>
            <a:p>
              <a:r>
                <a:rPr lang="en-US" sz="2000" dirty="0">
                  <a:solidFill>
                    <a:schemeClr val="tx1">
                      <a:lumMod val="20000"/>
                      <a:lumOff val="80000"/>
                    </a:schemeClr>
                  </a:solidFill>
                </a:rPr>
                <a:t>Ease of use is off the charts. Just define the Data Model and go.</a:t>
              </a:r>
            </a:p>
            <a:p>
              <a:r>
                <a:rPr lang="en-US" sz="2000" dirty="0">
                  <a:solidFill>
                    <a:schemeClr val="tx1">
                      <a:lumMod val="20000"/>
                      <a:lumOff val="80000"/>
                    </a:schemeClr>
                  </a:solidFill>
                </a:rPr>
                <a:t>Fills in a full Data Model with fewer API calls than Ask AI</a:t>
              </a:r>
            </a:p>
            <a:p>
              <a:r>
                <a:rPr lang="en-US" sz="2000" dirty="0">
                  <a:solidFill>
                    <a:schemeClr val="tx1">
                      <a:lumMod val="20000"/>
                      <a:lumOff val="80000"/>
                    </a:schemeClr>
                  </a:solidFill>
                </a:rPr>
                <a:t>Has some result highlighting (defined by “Alignment” settings)</a:t>
              </a:r>
            </a:p>
          </p:txBody>
        </p:sp>
        <p:sp>
          <p:nvSpPr>
            <p:cNvPr id="4" name="TextBox 3">
              <a:extLst>
                <a:ext uri="{FF2B5EF4-FFF2-40B4-BE49-F238E27FC236}">
                  <a16:creationId xmlns:a16="http://schemas.microsoft.com/office/drawing/2014/main" id="{616639DE-4ACE-919C-2A61-772D8D2556AD}"/>
                </a:ext>
              </a:extLst>
            </p:cNvPr>
            <p:cNvSpPr txBox="1"/>
            <p:nvPr/>
          </p:nvSpPr>
          <p:spPr>
            <a:xfrm>
              <a:off x="1608751" y="2656511"/>
              <a:ext cx="843501" cy="400110"/>
            </a:xfrm>
            <a:prstGeom prst="rect">
              <a:avLst/>
            </a:prstGeom>
            <a:noFill/>
            <a:effectLst>
              <a:outerShdw blurRad="50800" dist="38100" dir="2700000" algn="tl" rotWithShape="0">
                <a:prstClr val="black">
                  <a:alpha val="40000"/>
                </a:prstClr>
              </a:outerShdw>
            </a:effectLst>
          </p:spPr>
          <p:txBody>
            <a:bodyPr wrap="none" rtlCol="0">
              <a:spAutoFit/>
            </a:bodyPr>
            <a:lstStyle/>
            <a:p>
              <a:pPr marR="0" algn="l" defTabSz="914400" rtl="0" eaLnBrk="1" fontAlgn="auto" latinLnBrk="0" hangingPunct="1">
                <a:lnSpc>
                  <a:spcPct val="100000"/>
                </a:lnSpc>
                <a:spcBef>
                  <a:spcPts val="0"/>
                </a:spcBef>
                <a:spcAft>
                  <a:spcPts val="0"/>
                </a:spcAft>
                <a:buClrTx/>
                <a:buSzTx/>
                <a:tabLst/>
              </a:pPr>
              <a:r>
                <a:rPr kumimoji="0" lang="en-US" sz="2000" i="0" u="none" strike="noStrike" kern="1200" cap="none" spc="0" normalizeH="0" baseline="0" noProof="0" dirty="0">
                  <a:ln>
                    <a:noFill/>
                  </a:ln>
                  <a:solidFill>
                    <a:schemeClr val="accent2"/>
                  </a:solidFill>
                  <a:effectLst/>
                  <a:uLnTx/>
                  <a:uFillTx/>
                  <a:latin typeface="Roboto" pitchFamily="2" charset="0"/>
                  <a:ea typeface="Roboto" pitchFamily="2" charset="0"/>
                </a:rPr>
                <a:t>PROS</a:t>
              </a:r>
            </a:p>
          </p:txBody>
        </p:sp>
      </p:grpSp>
      <p:grpSp>
        <p:nvGrpSpPr>
          <p:cNvPr id="18" name="Group 17">
            <a:extLst>
              <a:ext uri="{FF2B5EF4-FFF2-40B4-BE49-F238E27FC236}">
                <a16:creationId xmlns:a16="http://schemas.microsoft.com/office/drawing/2014/main" id="{908F07B5-5C02-A938-9643-69E65FC1BBC1}"/>
              </a:ext>
            </a:extLst>
          </p:cNvPr>
          <p:cNvGrpSpPr/>
          <p:nvPr/>
        </p:nvGrpSpPr>
        <p:grpSpPr>
          <a:xfrm>
            <a:off x="6578102" y="2441068"/>
            <a:ext cx="4634449" cy="4031336"/>
            <a:chOff x="6635806" y="2656511"/>
            <a:chExt cx="4634449" cy="4031336"/>
          </a:xfrm>
        </p:grpSpPr>
        <p:sp>
          <p:nvSpPr>
            <p:cNvPr id="3" name="Content Placeholder 2">
              <a:extLst>
                <a:ext uri="{FF2B5EF4-FFF2-40B4-BE49-F238E27FC236}">
                  <a16:creationId xmlns:a16="http://schemas.microsoft.com/office/drawing/2014/main" id="{915B133D-F5C4-EC05-9E88-1401B5AE217A}"/>
                </a:ext>
              </a:extLst>
            </p:cNvPr>
            <p:cNvSpPr txBox="1">
              <a:spLocks/>
            </p:cNvSpPr>
            <p:nvPr/>
          </p:nvSpPr>
          <p:spPr>
            <a:xfrm>
              <a:off x="6635806" y="3087397"/>
              <a:ext cx="4634449"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LLM responses can be unpredictable.</a:t>
              </a:r>
            </a:p>
            <a:p>
              <a:r>
                <a:rPr lang="en-US" sz="2000" dirty="0">
                  <a:solidFill>
                    <a:schemeClr val="tx1">
                      <a:lumMod val="20000"/>
                      <a:lumOff val="80000"/>
                    </a:schemeClr>
                  </a:solidFill>
                </a:rPr>
                <a:t>LLM responses can be inaccurate.</a:t>
              </a:r>
            </a:p>
            <a:p>
              <a:r>
                <a:rPr lang="en-US" sz="2000" dirty="0">
                  <a:solidFill>
                    <a:schemeClr val="tx1">
                      <a:lumMod val="20000"/>
                      <a:lumOff val="80000"/>
                    </a:schemeClr>
                  </a:solidFill>
                </a:rPr>
                <a:t>Easy to become over-confident when using this.  There are </a:t>
              </a:r>
              <a:r>
                <a:rPr lang="en-US" sz="2000" i="1" dirty="0">
                  <a:solidFill>
                    <a:schemeClr val="tx1">
                      <a:lumMod val="20000"/>
                      <a:lumOff val="80000"/>
                    </a:schemeClr>
                  </a:solidFill>
                </a:rPr>
                <a:t>always</a:t>
              </a:r>
              <a:r>
                <a:rPr lang="en-US" sz="2000" dirty="0">
                  <a:solidFill>
                    <a:schemeClr val="tx1">
                      <a:lumMod val="20000"/>
                      <a:lumOff val="80000"/>
                    </a:schemeClr>
                  </a:solidFill>
                </a:rPr>
                <a:t> errors when you look closely.</a:t>
              </a:r>
            </a:p>
            <a:p>
              <a:r>
                <a:rPr lang="en-US" sz="2000" dirty="0">
                  <a:solidFill>
                    <a:schemeClr val="tx1">
                      <a:lumMod val="20000"/>
                      <a:lumOff val="80000"/>
                    </a:schemeClr>
                  </a:solidFill>
                </a:rPr>
                <a:t>Larger documents pose more of a challenge to fully extract.</a:t>
              </a:r>
            </a:p>
            <a:p>
              <a:r>
                <a:rPr lang="en-US" sz="2000" dirty="0">
                  <a:solidFill>
                    <a:schemeClr val="tx1">
                      <a:lumMod val="20000"/>
                      <a:lumOff val="80000"/>
                    </a:schemeClr>
                  </a:solidFill>
                </a:rPr>
                <a:t>Slower than traditional Grooper extractors (particularly for larger documents).</a:t>
              </a:r>
            </a:p>
            <a:p>
              <a:r>
                <a:rPr lang="en-US" sz="2000" dirty="0">
                  <a:solidFill>
                    <a:schemeClr val="tx1">
                      <a:lumMod val="20000"/>
                      <a:lumOff val="80000"/>
                    </a:schemeClr>
                  </a:solidFill>
                </a:rPr>
                <a:t>Result highlighting is not perfect.</a:t>
              </a:r>
            </a:p>
            <a:p>
              <a:endParaRPr lang="en-US" sz="2000" dirty="0">
                <a:solidFill>
                  <a:schemeClr val="tx1">
                    <a:lumMod val="20000"/>
                    <a:lumOff val="80000"/>
                  </a:schemeClr>
                </a:solidFill>
              </a:endParaRPr>
            </a:p>
          </p:txBody>
        </p:sp>
        <p:sp>
          <p:nvSpPr>
            <p:cNvPr id="5" name="TextBox 4">
              <a:extLst>
                <a:ext uri="{FF2B5EF4-FFF2-40B4-BE49-F238E27FC236}">
                  <a16:creationId xmlns:a16="http://schemas.microsoft.com/office/drawing/2014/main" id="{0BC7ECE0-B2C2-3E03-CE2A-F88BE19E40D0}"/>
                </a:ext>
              </a:extLst>
            </p:cNvPr>
            <p:cNvSpPr txBox="1"/>
            <p:nvPr/>
          </p:nvSpPr>
          <p:spPr>
            <a:xfrm>
              <a:off x="6868248" y="2656511"/>
              <a:ext cx="859531" cy="400110"/>
            </a:xfrm>
            <a:prstGeom prst="rect">
              <a:avLst/>
            </a:prstGeom>
            <a:noFill/>
            <a:effectLst>
              <a:outerShdw blurRad="50800" dist="38100" dir="2700000" algn="tl" rotWithShape="0">
                <a:prstClr val="black">
                  <a:alpha val="40000"/>
                </a:prstClr>
              </a:outerShdw>
            </a:effectLst>
          </p:spPr>
          <p:txBody>
            <a:bodyPr wrap="none" rtlCol="0">
              <a:spAutoFit/>
            </a:bodyPr>
            <a:lstStyle/>
            <a:p>
              <a:pPr marR="0" algn="l" defTabSz="914400" rtl="0" eaLnBrk="1" fontAlgn="auto" latinLnBrk="0" hangingPunct="1">
                <a:lnSpc>
                  <a:spcPct val="100000"/>
                </a:lnSpc>
                <a:spcBef>
                  <a:spcPts val="0"/>
                </a:spcBef>
                <a:spcAft>
                  <a:spcPts val="0"/>
                </a:spcAft>
                <a:buClrTx/>
                <a:buSzTx/>
                <a:tabLst/>
              </a:pPr>
              <a:r>
                <a:rPr kumimoji="0" lang="en-US" sz="2000" i="0" u="none" strike="noStrike" kern="1200" cap="none" spc="0" normalizeH="0" baseline="0" noProof="0" dirty="0">
                  <a:ln>
                    <a:noFill/>
                  </a:ln>
                  <a:solidFill>
                    <a:schemeClr val="accent2"/>
                  </a:solidFill>
                  <a:effectLst/>
                  <a:uLnTx/>
                  <a:uFillTx/>
                  <a:latin typeface="Roboto" pitchFamily="2" charset="0"/>
                  <a:ea typeface="Roboto" pitchFamily="2" charset="0"/>
                </a:rPr>
                <a:t>CONS</a:t>
              </a:r>
            </a:p>
          </p:txBody>
        </p:sp>
      </p:grpSp>
    </p:spTree>
    <p:extLst>
      <p:ext uri="{BB962C8B-B14F-4D97-AF65-F5344CB8AC3E}">
        <p14:creationId xmlns:p14="http://schemas.microsoft.com/office/powerpoint/2010/main" val="13851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decel="10000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500" fill="hold"/>
                                        <p:tgtEl>
                                          <p:spTgt spid="18"/>
                                        </p:tgtEl>
                                        <p:attrNameLst>
                                          <p:attrName>ppt_x</p:attrName>
                                        </p:attrNameLst>
                                      </p:cBhvr>
                                      <p:tavLst>
                                        <p:tav tm="0">
                                          <p:val>
                                            <p:strVal val="1+#ppt_w/2"/>
                                          </p:val>
                                        </p:tav>
                                        <p:tav tm="100000">
                                          <p:val>
                                            <p:strVal val="#ppt_x"/>
                                          </p:val>
                                        </p:tav>
                                      </p:tavLst>
                                    </p:anim>
                                    <p:anim calcmode="lin" valueType="num">
                                      <p:cBhvr additive="base">
                                        <p:cTn id="22" dur="15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500" fill="hold"/>
                                        <p:tgtEl>
                                          <p:spTgt spid="6"/>
                                        </p:tgtEl>
                                        <p:attrNameLst>
                                          <p:attrName>ppt_x</p:attrName>
                                        </p:attrNameLst>
                                      </p:cBhvr>
                                      <p:tavLst>
                                        <p:tav tm="0">
                                          <p:val>
                                            <p:strVal val="1+#ppt_w/2"/>
                                          </p:val>
                                        </p:tav>
                                        <p:tav tm="100000">
                                          <p:val>
                                            <p:strVal val="#ppt_x"/>
                                          </p:val>
                                        </p:tav>
                                      </p:tavLst>
                                    </p:anim>
                                    <p:anim calcmode="lin" valueType="num">
                                      <p:cBhvr additive="base">
                                        <p:cTn id="26" dur="1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1500" fill="hold"/>
                                        <p:tgtEl>
                                          <p:spTgt spid="17"/>
                                        </p:tgtEl>
                                        <p:attrNameLst>
                                          <p:attrName>ppt_x</p:attrName>
                                        </p:attrNameLst>
                                      </p:cBhvr>
                                      <p:tavLst>
                                        <p:tav tm="0">
                                          <p:val>
                                            <p:strVal val="1+#ppt_w/2"/>
                                          </p:val>
                                        </p:tav>
                                        <p:tav tm="100000">
                                          <p:val>
                                            <p:strVal val="#ppt_x"/>
                                          </p:val>
                                        </p:tav>
                                      </p:tavLst>
                                    </p:anim>
                                    <p:anim calcmode="lin" valueType="num">
                                      <p:cBhvr additive="base">
                                        <p:cTn id="30" dur="1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25C4A11A-E7BF-D051-6D84-A226AD4937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3504" y="1523065"/>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Clause Detection</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2289614" y="1739734"/>
            <a:ext cx="4381500"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Simpler clause extraction </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Content Placeholder 3">
            <a:extLst>
              <a:ext uri="{FF2B5EF4-FFF2-40B4-BE49-F238E27FC236}">
                <a16:creationId xmlns:a16="http://schemas.microsoft.com/office/drawing/2014/main" id="{4530BA69-AF62-BA40-7521-9026A06122A1}"/>
              </a:ext>
            </a:extLst>
          </p:cNvPr>
          <p:cNvSpPr txBox="1">
            <a:spLocks/>
          </p:cNvSpPr>
          <p:nvPr/>
        </p:nvSpPr>
        <p:spPr>
          <a:xfrm>
            <a:off x="827405" y="2479623"/>
            <a:ext cx="7303043" cy="3619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20000"/>
                    <a:lumOff val="80000"/>
                  </a:schemeClr>
                </a:solidFill>
              </a:rPr>
              <a:t>New Data Section Extract Method:  </a:t>
            </a:r>
            <a:r>
              <a:rPr lang="en-US" sz="2000" b="1" dirty="0">
                <a:solidFill>
                  <a:schemeClr val="tx1">
                    <a:lumMod val="20000"/>
                    <a:lumOff val="80000"/>
                  </a:schemeClr>
                </a:solidFill>
              </a:rPr>
              <a:t>Clause Detection</a:t>
            </a:r>
          </a:p>
          <a:p>
            <a:r>
              <a:rPr lang="en-US" sz="1800" dirty="0">
                <a:solidFill>
                  <a:schemeClr val="tx1">
                    <a:lumMod val="20000"/>
                    <a:lumOff val="80000"/>
                  </a:schemeClr>
                </a:solidFill>
              </a:rPr>
              <a:t>Uses LLM embeddings to detect clauses in natural language documents.</a:t>
            </a:r>
          </a:p>
          <a:p>
            <a:r>
              <a:rPr lang="en-US" sz="1800" dirty="0">
                <a:solidFill>
                  <a:schemeClr val="tx1">
                    <a:lumMod val="20000"/>
                    <a:lumOff val="80000"/>
                  </a:schemeClr>
                </a:solidFill>
              </a:rPr>
              <a:t>Simplest mechanism to locate specific on legal documents yet.</a:t>
            </a:r>
          </a:p>
          <a:p>
            <a:r>
              <a:rPr lang="en-US" sz="1800" dirty="0">
                <a:solidFill>
                  <a:schemeClr val="tx1">
                    <a:lumMod val="20000"/>
                    <a:lumOff val="80000"/>
                  </a:schemeClr>
                </a:solidFill>
              </a:rPr>
              <a:t>Configured by entering one or more examples of the clause.</a:t>
            </a:r>
          </a:p>
          <a:p>
            <a:r>
              <a:rPr lang="en-US" sz="1800" dirty="0">
                <a:solidFill>
                  <a:schemeClr val="tx1">
                    <a:lumMod val="20000"/>
                    <a:lumOff val="80000"/>
                  </a:schemeClr>
                </a:solidFill>
              </a:rPr>
              <a:t>Can be combined with an AI Extract Fill Method to great effect.</a:t>
            </a:r>
          </a:p>
          <a:p>
            <a:pPr marL="0" indent="0">
              <a:buNone/>
            </a:pPr>
            <a:endParaRPr lang="en-US" sz="2000" dirty="0">
              <a:solidFill>
                <a:schemeClr val="tx1">
                  <a:lumMod val="20000"/>
                  <a:lumOff val="80000"/>
                </a:schemeClr>
              </a:solidFill>
            </a:endParaRPr>
          </a:p>
        </p:txBody>
      </p:sp>
      <p:grpSp>
        <p:nvGrpSpPr>
          <p:cNvPr id="27" name="Group 26">
            <a:extLst>
              <a:ext uri="{FF2B5EF4-FFF2-40B4-BE49-F238E27FC236}">
                <a16:creationId xmlns:a16="http://schemas.microsoft.com/office/drawing/2014/main" id="{09952AA1-9D7F-D10A-04C9-7E24C7A12EB2}"/>
              </a:ext>
            </a:extLst>
          </p:cNvPr>
          <p:cNvGrpSpPr/>
          <p:nvPr/>
        </p:nvGrpSpPr>
        <p:grpSpPr>
          <a:xfrm>
            <a:off x="7174047" y="3239817"/>
            <a:ext cx="4762500" cy="2859306"/>
            <a:chOff x="7174047" y="3239817"/>
            <a:chExt cx="4762500" cy="2859306"/>
          </a:xfrm>
        </p:grpSpPr>
        <p:pic>
          <p:nvPicPr>
            <p:cNvPr id="23" name="Picture 22">
              <a:extLst>
                <a:ext uri="{FF2B5EF4-FFF2-40B4-BE49-F238E27FC236}">
                  <a16:creationId xmlns:a16="http://schemas.microsoft.com/office/drawing/2014/main" id="{423A6340-8E16-5869-A6F1-0AC0EDB2007A}"/>
                </a:ext>
              </a:extLst>
            </p:cNvPr>
            <p:cNvPicPr>
              <a:picLocks noChangeAspect="1"/>
            </p:cNvPicPr>
            <p:nvPr/>
          </p:nvPicPr>
          <p:blipFill>
            <a:blip r:embed="rId8"/>
            <a:stretch>
              <a:fillRect/>
            </a:stretch>
          </p:blipFill>
          <p:spPr>
            <a:xfrm>
              <a:off x="7174047" y="3613098"/>
              <a:ext cx="4762500" cy="2486025"/>
            </a:xfrm>
            <a:prstGeom prst="rect">
              <a:avLst/>
            </a:prstGeom>
            <a:ln w="19050">
              <a:solidFill>
                <a:schemeClr val="accent2"/>
              </a:solidFill>
            </a:ln>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BC07E28D-EEDD-77FE-310C-162289F6EF13}"/>
                </a:ext>
              </a:extLst>
            </p:cNvPr>
            <p:cNvSpPr txBox="1"/>
            <p:nvPr/>
          </p:nvSpPr>
          <p:spPr>
            <a:xfrm>
              <a:off x="8185213" y="3239817"/>
              <a:ext cx="2740174"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Clause Detection’s property grid</a:t>
              </a:r>
            </a:p>
          </p:txBody>
        </p:sp>
      </p:grpSp>
    </p:spTree>
    <p:extLst>
      <p:ext uri="{BB962C8B-B14F-4D97-AF65-F5344CB8AC3E}">
        <p14:creationId xmlns:p14="http://schemas.microsoft.com/office/powerpoint/2010/main" val="162570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500" fill="hold"/>
                                        <p:tgtEl>
                                          <p:spTgt spid="16"/>
                                        </p:tgtEl>
                                        <p:attrNameLst>
                                          <p:attrName>ppt_x</p:attrName>
                                        </p:attrNameLst>
                                      </p:cBhvr>
                                      <p:tavLst>
                                        <p:tav tm="0">
                                          <p:val>
                                            <p:strVal val="1+#ppt_w/2"/>
                                          </p:val>
                                        </p:tav>
                                        <p:tav tm="100000">
                                          <p:val>
                                            <p:strVal val="#ppt_x"/>
                                          </p:val>
                                        </p:tav>
                                      </p:tavLst>
                                    </p:anim>
                                    <p:anim calcmode="lin" valueType="num">
                                      <p:cBhvr additive="base">
                                        <p:cTn id="20" dur="1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1+#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1+#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2" name="What is?">
            <a:extLst>
              <a:ext uri="{FF2B5EF4-FFF2-40B4-BE49-F238E27FC236}">
                <a16:creationId xmlns:a16="http://schemas.microsoft.com/office/drawing/2014/main" id="{D9599360-BEB7-F7B6-0FD1-5F6793B8F18B}"/>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Clause Detection</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4347472" y="1351967"/>
            <a:ext cx="3497053"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Example results</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DE87EF0E-C43B-FE85-6F80-4D981AFA82CF}"/>
              </a:ext>
            </a:extLst>
          </p:cNvPr>
          <p:cNvPicPr>
            <a:picLocks noChangeAspect="1"/>
          </p:cNvPicPr>
          <p:nvPr/>
        </p:nvPicPr>
        <p:blipFill>
          <a:blip r:embed="rId6"/>
          <a:stretch>
            <a:fillRect/>
          </a:stretch>
        </p:blipFill>
        <p:spPr>
          <a:xfrm>
            <a:off x="2051179" y="2031651"/>
            <a:ext cx="8089641" cy="4592273"/>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252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1+#ppt_w/2"/>
                                          </p:val>
                                        </p:tav>
                                        <p:tav tm="100000">
                                          <p:val>
                                            <p:strVal val="#ppt_x"/>
                                          </p:val>
                                        </p:tav>
                                      </p:tavLst>
                                    </p:anim>
                                    <p:anim calcmode="lin" valueType="num">
                                      <p:cBhvr additive="base">
                                        <p:cTn id="20" dur="1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500" fill="hold"/>
                                        <p:tgtEl>
                                          <p:spTgt spid="2"/>
                                        </p:tgtEl>
                                        <p:attrNameLst>
                                          <p:attrName>ppt_x</p:attrName>
                                        </p:attrNameLst>
                                      </p:cBhvr>
                                      <p:tavLst>
                                        <p:tav tm="0">
                                          <p:val>
                                            <p:strVal val="1+#ppt_w/2"/>
                                          </p:val>
                                        </p:tav>
                                        <p:tav tm="100000">
                                          <p:val>
                                            <p:strVal val="#ppt_x"/>
                                          </p:val>
                                        </p:tav>
                                      </p:tavLst>
                                    </p:anim>
                                    <p:anim calcmode="lin" valueType="num">
                                      <p:cBhvr additive="base">
                                        <p:cTn id="24"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4202"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0" y="417577"/>
            <a:ext cx="8591947"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Analysts &amp; Document Chat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5715679" y="1757375"/>
            <a:ext cx="5093983" cy="954107"/>
            <a:chOff x="2697480" y="1704407"/>
            <a:chExt cx="5829300" cy="954107"/>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Chat with your documents</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FFD76DB9-66A5-C6CB-B2BD-7FFD18F8D8F9}"/>
              </a:ext>
            </a:extLst>
          </p:cNvPr>
          <p:cNvSpPr txBox="1">
            <a:spLocks/>
          </p:cNvSpPr>
          <p:nvPr/>
        </p:nvSpPr>
        <p:spPr>
          <a:xfrm>
            <a:off x="4095679" y="2538264"/>
            <a:ext cx="8333982" cy="4307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tx1">
                    <a:lumMod val="20000"/>
                    <a:lumOff val="80000"/>
                  </a:schemeClr>
                </a:solidFill>
              </a:rPr>
              <a:t>AI Analyst </a:t>
            </a:r>
            <a:r>
              <a:rPr lang="en-US" sz="1800" dirty="0">
                <a:solidFill>
                  <a:schemeClr val="tx1">
                    <a:lumMod val="20000"/>
                    <a:lumOff val="80000"/>
                  </a:schemeClr>
                </a:solidFill>
              </a:rPr>
              <a:t>is a new node type that spins up a document chatbot.</a:t>
            </a:r>
          </a:p>
          <a:p>
            <a:r>
              <a:rPr lang="en-US" sz="1800" dirty="0">
                <a:solidFill>
                  <a:schemeClr val="tx1">
                    <a:lumMod val="20000"/>
                    <a:lumOff val="80000"/>
                  </a:schemeClr>
                </a:solidFill>
              </a:rPr>
              <a:t>It defines a task-specific LLM assistant used to chat with documents.</a:t>
            </a:r>
          </a:p>
          <a:p>
            <a:pPr>
              <a:spcAft>
                <a:spcPts val="600"/>
              </a:spcAft>
            </a:pPr>
            <a:r>
              <a:rPr lang="en-US" sz="1800" dirty="0">
                <a:solidFill>
                  <a:schemeClr val="tx1">
                    <a:lumMod val="20000"/>
                    <a:lumOff val="80000"/>
                  </a:schemeClr>
                </a:solidFill>
              </a:rPr>
              <a:t>Selecting one or more documents, users can chat with the assistant in Grooper about the selected documents.</a:t>
            </a:r>
          </a:p>
          <a:p>
            <a:pPr lvl="1"/>
            <a:r>
              <a:rPr lang="en-US" sz="1600" dirty="0">
                <a:solidFill>
                  <a:schemeClr val="tx1">
                    <a:lumMod val="20000"/>
                    <a:lumOff val="80000"/>
                  </a:schemeClr>
                </a:solidFill>
              </a:rPr>
              <a:t>Text data from the selected documents are fed into an assistant’s knowledge base.</a:t>
            </a:r>
          </a:p>
          <a:p>
            <a:pPr lvl="1"/>
            <a:r>
              <a:rPr lang="en-US" sz="1600" dirty="0">
                <a:solidFill>
                  <a:schemeClr val="tx1">
                    <a:lumMod val="20000"/>
                    <a:lumOff val="80000"/>
                  </a:schemeClr>
                </a:solidFill>
              </a:rPr>
              <a:t>Knowledge files are divided into chunks.</a:t>
            </a:r>
          </a:p>
          <a:p>
            <a:pPr lvl="1"/>
            <a:r>
              <a:rPr lang="en-US" sz="1600" dirty="0">
                <a:solidFill>
                  <a:schemeClr val="tx1">
                    <a:lumMod val="20000"/>
                    <a:lumOff val="80000"/>
                  </a:schemeClr>
                </a:solidFill>
              </a:rPr>
              <a:t>Embeddings are stored for each chunk.</a:t>
            </a:r>
          </a:p>
          <a:p>
            <a:pPr lvl="1"/>
            <a:r>
              <a:rPr lang="en-US" sz="1600" dirty="0">
                <a:solidFill>
                  <a:schemeClr val="tx1">
                    <a:lumMod val="20000"/>
                    <a:lumOff val="80000"/>
                  </a:schemeClr>
                </a:solidFill>
              </a:rPr>
              <a:t>As users enter questions, an embeddings-based search finds chunks of document content relevant to the question and feeds them into the context.</a:t>
            </a:r>
          </a:p>
          <a:p>
            <a:r>
              <a:rPr lang="en-US" sz="1800" dirty="0">
                <a:solidFill>
                  <a:schemeClr val="tx1">
                    <a:lumMod val="20000"/>
                    <a:lumOff val="80000"/>
                  </a:schemeClr>
                </a:solidFill>
              </a:rPr>
              <a:t>Each chat is stored as a child </a:t>
            </a:r>
            <a:r>
              <a:rPr lang="en-US" sz="1800" b="1" dirty="0">
                <a:solidFill>
                  <a:schemeClr val="tx1">
                    <a:lumMod val="20000"/>
                    <a:lumOff val="80000"/>
                  </a:schemeClr>
                </a:solidFill>
              </a:rPr>
              <a:t>Chat Session</a:t>
            </a:r>
            <a:r>
              <a:rPr lang="en-US" sz="1800" dirty="0">
                <a:solidFill>
                  <a:schemeClr val="tx1">
                    <a:lumMod val="20000"/>
                    <a:lumOff val="80000"/>
                  </a:schemeClr>
                </a:solidFill>
              </a:rPr>
              <a:t> organized by user. </a:t>
            </a:r>
          </a:p>
        </p:txBody>
      </p:sp>
      <p:grpSp>
        <p:nvGrpSpPr>
          <p:cNvPr id="48" name="Group 47">
            <a:extLst>
              <a:ext uri="{FF2B5EF4-FFF2-40B4-BE49-F238E27FC236}">
                <a16:creationId xmlns:a16="http://schemas.microsoft.com/office/drawing/2014/main" id="{6B996F95-7F17-39DF-FA3B-A1ECBF5EAC04}"/>
              </a:ext>
            </a:extLst>
          </p:cNvPr>
          <p:cNvGrpSpPr/>
          <p:nvPr/>
        </p:nvGrpSpPr>
        <p:grpSpPr>
          <a:xfrm>
            <a:off x="377190" y="1833831"/>
            <a:ext cx="3512058" cy="2517299"/>
            <a:chOff x="377190" y="1833831"/>
            <a:chExt cx="3512058" cy="2517299"/>
          </a:xfrm>
        </p:grpSpPr>
        <p:pic>
          <p:nvPicPr>
            <p:cNvPr id="18" name="Picture 17">
              <a:extLst>
                <a:ext uri="{FF2B5EF4-FFF2-40B4-BE49-F238E27FC236}">
                  <a16:creationId xmlns:a16="http://schemas.microsoft.com/office/drawing/2014/main" id="{5D01DEBC-6FC0-FA55-316B-BB71BC068317}"/>
                </a:ext>
              </a:extLst>
            </p:cNvPr>
            <p:cNvPicPr>
              <a:picLocks noChangeAspect="1"/>
            </p:cNvPicPr>
            <p:nvPr/>
          </p:nvPicPr>
          <p:blipFill>
            <a:blip r:embed="rId8"/>
            <a:stretch>
              <a:fillRect/>
            </a:stretch>
          </p:blipFill>
          <p:spPr>
            <a:xfrm>
              <a:off x="476414" y="2538264"/>
              <a:ext cx="3412834" cy="1167765"/>
            </a:xfrm>
            <a:prstGeom prst="rect">
              <a:avLst/>
            </a:prstGeom>
            <a:ln w="19050">
              <a:solidFill>
                <a:schemeClr val="accent2"/>
              </a:solidFill>
            </a:ln>
            <a:effectLst>
              <a:outerShdw blurRad="50800" dist="38100" dir="2700000" algn="tl" rotWithShape="0">
                <a:prstClr val="black">
                  <a:alpha val="40000"/>
                </a:prstClr>
              </a:outerShdw>
            </a:effectLst>
          </p:spPr>
        </p:pic>
        <p:grpSp>
          <p:nvGrpSpPr>
            <p:cNvPr id="42" name="Group 41">
              <a:extLst>
                <a:ext uri="{FF2B5EF4-FFF2-40B4-BE49-F238E27FC236}">
                  <a16:creationId xmlns:a16="http://schemas.microsoft.com/office/drawing/2014/main" id="{DA201694-6E8B-9C2C-DC25-117295A3634A}"/>
                </a:ext>
              </a:extLst>
            </p:cNvPr>
            <p:cNvGrpSpPr/>
            <p:nvPr/>
          </p:nvGrpSpPr>
          <p:grpSpPr>
            <a:xfrm>
              <a:off x="377190" y="1833831"/>
              <a:ext cx="1251960" cy="908726"/>
              <a:chOff x="377190" y="2677437"/>
              <a:chExt cx="1251960" cy="908726"/>
            </a:xfrm>
            <a:effectLst>
              <a:outerShdw blurRad="50800" dist="38100" dir="2700000" algn="tl" rotWithShape="0">
                <a:prstClr val="black">
                  <a:alpha val="40000"/>
                </a:prstClr>
              </a:outerShdw>
            </a:effectLst>
          </p:grpSpPr>
          <p:sp>
            <p:nvSpPr>
              <p:cNvPr id="19" name="TextBox 18">
                <a:extLst>
                  <a:ext uri="{FF2B5EF4-FFF2-40B4-BE49-F238E27FC236}">
                    <a16:creationId xmlns:a16="http://schemas.microsoft.com/office/drawing/2014/main" id="{75813847-E218-2F01-06B8-34DE04223E05}"/>
                  </a:ext>
                </a:extLst>
              </p:cNvPr>
              <p:cNvSpPr txBox="1"/>
              <p:nvPr/>
            </p:nvSpPr>
            <p:spPr>
              <a:xfrm>
                <a:off x="639777" y="2677437"/>
                <a:ext cx="989373"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AI Analyst</a:t>
                </a:r>
              </a:p>
            </p:txBody>
          </p:sp>
          <p:grpSp>
            <p:nvGrpSpPr>
              <p:cNvPr id="41" name="Group 40">
                <a:extLst>
                  <a:ext uri="{FF2B5EF4-FFF2-40B4-BE49-F238E27FC236}">
                    <a16:creationId xmlns:a16="http://schemas.microsoft.com/office/drawing/2014/main" id="{2ADBF4A0-6EA3-6573-DF62-D18C9B351088}"/>
                  </a:ext>
                </a:extLst>
              </p:cNvPr>
              <p:cNvGrpSpPr/>
              <p:nvPr/>
            </p:nvGrpSpPr>
            <p:grpSpPr>
              <a:xfrm>
                <a:off x="377190" y="2842773"/>
                <a:ext cx="1080135" cy="743390"/>
                <a:chOff x="377190" y="2842773"/>
                <a:chExt cx="1080135" cy="743390"/>
              </a:xfrm>
            </p:grpSpPr>
            <p:cxnSp>
              <p:nvCxnSpPr>
                <p:cNvPr id="21" name="Straight Connector 20">
                  <a:extLst>
                    <a:ext uri="{FF2B5EF4-FFF2-40B4-BE49-F238E27FC236}">
                      <a16:creationId xmlns:a16="http://schemas.microsoft.com/office/drawing/2014/main" id="{0E84FC20-2315-8B89-5776-9135A731D485}"/>
                    </a:ext>
                  </a:extLst>
                </p:cNvPr>
                <p:cNvCxnSpPr>
                  <a:cxnSpLocks/>
                </p:cNvCxnSpPr>
                <p:nvPr/>
              </p:nvCxnSpPr>
              <p:spPr>
                <a:xfrm flipH="1" flipV="1">
                  <a:off x="377190" y="2842773"/>
                  <a:ext cx="262587" cy="3941"/>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EC83EA-0068-2D54-6680-224495F1E302}"/>
                    </a:ext>
                  </a:extLst>
                </p:cNvPr>
                <p:cNvCxnSpPr>
                  <a:cxnSpLocks/>
                </p:cNvCxnSpPr>
                <p:nvPr/>
              </p:nvCxnSpPr>
              <p:spPr>
                <a:xfrm>
                  <a:off x="377190" y="2842773"/>
                  <a:ext cx="0" cy="74339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973194-7795-21F8-2AF1-88EAF6E09A0A}"/>
                    </a:ext>
                  </a:extLst>
                </p:cNvPr>
                <p:cNvCxnSpPr/>
                <p:nvPr/>
              </p:nvCxnSpPr>
              <p:spPr>
                <a:xfrm flipH="1">
                  <a:off x="377190" y="3586163"/>
                  <a:ext cx="1080135"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id="{EB7AE31B-16DE-7FBE-2301-2E2AD65993B1}"/>
                </a:ext>
              </a:extLst>
            </p:cNvPr>
            <p:cNvGrpSpPr/>
            <p:nvPr/>
          </p:nvGrpSpPr>
          <p:grpSpPr>
            <a:xfrm>
              <a:off x="742473" y="2996929"/>
              <a:ext cx="2308340" cy="1354201"/>
              <a:chOff x="742473" y="3840535"/>
              <a:chExt cx="2308340" cy="1354201"/>
            </a:xfrm>
            <a:effectLst>
              <a:outerShdw blurRad="50800" dist="38100" dir="2700000" algn="tl" rotWithShape="0">
                <a:prstClr val="black">
                  <a:alpha val="40000"/>
                </a:prstClr>
              </a:outerShdw>
            </a:effectLst>
          </p:grpSpPr>
          <p:grpSp>
            <p:nvGrpSpPr>
              <p:cNvPr id="43" name="Group 42">
                <a:extLst>
                  <a:ext uri="{FF2B5EF4-FFF2-40B4-BE49-F238E27FC236}">
                    <a16:creationId xmlns:a16="http://schemas.microsoft.com/office/drawing/2014/main" id="{FCD37767-9684-1B20-FC33-B635821F10C5}"/>
                  </a:ext>
                </a:extLst>
              </p:cNvPr>
              <p:cNvGrpSpPr/>
              <p:nvPr/>
            </p:nvGrpSpPr>
            <p:grpSpPr>
              <a:xfrm>
                <a:off x="742473" y="3840535"/>
                <a:ext cx="262587" cy="1192794"/>
                <a:chOff x="742473" y="3840535"/>
                <a:chExt cx="262587" cy="1192794"/>
              </a:xfrm>
            </p:grpSpPr>
            <p:cxnSp>
              <p:nvCxnSpPr>
                <p:cNvPr id="29" name="Straight Connector 28">
                  <a:extLst>
                    <a:ext uri="{FF2B5EF4-FFF2-40B4-BE49-F238E27FC236}">
                      <a16:creationId xmlns:a16="http://schemas.microsoft.com/office/drawing/2014/main" id="{2803F69A-FF76-7F16-CEB4-9E394C4AB5CC}"/>
                    </a:ext>
                  </a:extLst>
                </p:cNvPr>
                <p:cNvCxnSpPr>
                  <a:cxnSpLocks/>
                </p:cNvCxnSpPr>
                <p:nvPr/>
              </p:nvCxnSpPr>
              <p:spPr>
                <a:xfrm flipH="1">
                  <a:off x="846296" y="3840535"/>
                  <a:ext cx="103823"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4CC769-1F81-AC19-7CE1-031F4036644F}"/>
                    </a:ext>
                  </a:extLst>
                </p:cNvPr>
                <p:cNvCxnSpPr>
                  <a:cxnSpLocks/>
                </p:cNvCxnSpPr>
                <p:nvPr/>
              </p:nvCxnSpPr>
              <p:spPr>
                <a:xfrm>
                  <a:off x="846296" y="3840535"/>
                  <a:ext cx="0" cy="571921"/>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94547B-B04D-CAC9-F7A8-8B665987415F}"/>
                    </a:ext>
                  </a:extLst>
                </p:cNvPr>
                <p:cNvCxnSpPr>
                  <a:cxnSpLocks/>
                </p:cNvCxnSpPr>
                <p:nvPr/>
              </p:nvCxnSpPr>
              <p:spPr>
                <a:xfrm flipH="1">
                  <a:off x="846296" y="4412456"/>
                  <a:ext cx="103823"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9E6A37-EC0D-2BD0-ED58-7E1E1A1071C8}"/>
                    </a:ext>
                  </a:extLst>
                </p:cNvPr>
                <p:cNvCxnSpPr>
                  <a:cxnSpLocks/>
                </p:cNvCxnSpPr>
                <p:nvPr/>
              </p:nvCxnSpPr>
              <p:spPr>
                <a:xfrm flipH="1">
                  <a:off x="742473" y="4092948"/>
                  <a:ext cx="103823"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CB179D1-E36E-B8EF-176D-6FF636029959}"/>
                    </a:ext>
                  </a:extLst>
                </p:cNvPr>
                <p:cNvCxnSpPr>
                  <a:cxnSpLocks/>
                </p:cNvCxnSpPr>
                <p:nvPr/>
              </p:nvCxnSpPr>
              <p:spPr>
                <a:xfrm>
                  <a:off x="742473" y="4092948"/>
                  <a:ext cx="0" cy="932511"/>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72C0E9-13E4-E19D-88F9-53E94997138A}"/>
                    </a:ext>
                  </a:extLst>
                </p:cNvPr>
                <p:cNvCxnSpPr/>
                <p:nvPr/>
              </p:nvCxnSpPr>
              <p:spPr>
                <a:xfrm flipH="1" flipV="1">
                  <a:off x="742473" y="5029388"/>
                  <a:ext cx="262587" cy="3941"/>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69222D89-67DB-1459-1960-16AAECCB042D}"/>
                  </a:ext>
                </a:extLst>
              </p:cNvPr>
              <p:cNvSpPr txBox="1"/>
              <p:nvPr/>
            </p:nvSpPr>
            <p:spPr>
              <a:xfrm>
                <a:off x="1005060" y="4856182"/>
                <a:ext cx="2045753"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lang="en-US" sz="1600" i="1" dirty="0">
                    <a:solidFill>
                      <a:schemeClr val="accent2"/>
                    </a:solidFill>
                    <a:latin typeface="Roboto Cn"/>
                  </a:rPr>
                  <a:t>archived</a:t>
                </a:r>
                <a:r>
                  <a:rPr kumimoji="0" lang="en-US" sz="1600" b="0" i="1" u="none" strike="noStrike" kern="1200" cap="none" spc="0" normalizeH="0" baseline="0" noProof="0" dirty="0">
                    <a:ln>
                      <a:noFill/>
                    </a:ln>
                    <a:solidFill>
                      <a:schemeClr val="accent2"/>
                    </a:solidFill>
                    <a:effectLst/>
                    <a:uLnTx/>
                    <a:uFillTx/>
                    <a:latin typeface="Roboto Cn"/>
                    <a:ea typeface="+mn-ea"/>
                    <a:cs typeface="+mn-cs"/>
                  </a:rPr>
                  <a:t> Chat Sessions</a:t>
                </a:r>
              </a:p>
            </p:txBody>
          </p:sp>
        </p:grpSp>
      </p:grpSp>
    </p:spTree>
    <p:extLst>
      <p:ext uri="{BB962C8B-B14F-4D97-AF65-F5344CB8AC3E}">
        <p14:creationId xmlns:p14="http://schemas.microsoft.com/office/powerpoint/2010/main" val="26666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1+#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1+#ppt_w/2"/>
                                          </p:val>
                                        </p:tav>
                                        <p:tav tm="100000">
                                          <p:val>
                                            <p:strVal val="#ppt_x"/>
                                          </p:val>
                                        </p:tav>
                                      </p:tavLst>
                                    </p:anim>
                                    <p:anim calcmode="lin" valueType="num">
                                      <p:cBhvr additive="base">
                                        <p:cTn id="32"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2040"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812923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Analysts &amp; Document Chat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1152525" y="1784555"/>
            <a:ext cx="3637642"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AI Analyst setup</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C43212E2-54E3-FE15-6914-79A6BE389C10}"/>
              </a:ext>
            </a:extLst>
          </p:cNvPr>
          <p:cNvPicPr>
            <a:picLocks noChangeAspect="1"/>
          </p:cNvPicPr>
          <p:nvPr/>
        </p:nvPicPr>
        <p:blipFill>
          <a:blip r:embed="rId8"/>
          <a:stretch>
            <a:fillRect/>
          </a:stretch>
        </p:blipFill>
        <p:spPr>
          <a:xfrm>
            <a:off x="6868376" y="2031651"/>
            <a:ext cx="4943475" cy="1952625"/>
          </a:xfrm>
          <a:prstGeom prst="rect">
            <a:avLst/>
          </a:prstGeom>
          <a:ln w="19050">
            <a:solidFill>
              <a:schemeClr val="accent2"/>
            </a:solidFill>
          </a:ln>
          <a:effectLst>
            <a:outerShdw blurRad="50800" dist="38100" dir="2700000" algn="tl" rotWithShape="0">
              <a:prstClr val="black">
                <a:alpha val="40000"/>
              </a:prstClr>
            </a:outerShdw>
          </a:effectLst>
        </p:spPr>
      </p:pic>
      <p:sp>
        <p:nvSpPr>
          <p:cNvPr id="7" name="Content Placeholder 2">
            <a:extLst>
              <a:ext uri="{FF2B5EF4-FFF2-40B4-BE49-F238E27FC236}">
                <a16:creationId xmlns:a16="http://schemas.microsoft.com/office/drawing/2014/main" id="{28FD3D32-50BD-641C-588E-6D1E49334672}"/>
              </a:ext>
            </a:extLst>
          </p:cNvPr>
          <p:cNvSpPr txBox="1">
            <a:spLocks/>
          </p:cNvSpPr>
          <p:nvPr/>
        </p:nvSpPr>
        <p:spPr>
          <a:xfrm>
            <a:off x="380149" y="2533950"/>
            <a:ext cx="6488227"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20000"/>
                    <a:lumOff val="80000"/>
                  </a:schemeClr>
                </a:solidFill>
              </a:rPr>
              <a:t>Like other LLM constructs, the AI Analyst setup is minimal.</a:t>
            </a:r>
          </a:p>
          <a:p>
            <a:r>
              <a:rPr lang="en-US" sz="2000" dirty="0">
                <a:solidFill>
                  <a:schemeClr val="tx1">
                    <a:lumMod val="20000"/>
                    <a:lumOff val="80000"/>
                  </a:schemeClr>
                </a:solidFill>
              </a:rPr>
              <a:t>Most important part are the “Instructions”</a:t>
            </a:r>
          </a:p>
          <a:p>
            <a:r>
              <a:rPr lang="en-US" sz="2000" dirty="0">
                <a:solidFill>
                  <a:schemeClr val="tx1">
                    <a:lumMod val="20000"/>
                    <a:lumOff val="80000"/>
                  </a:schemeClr>
                </a:solidFill>
              </a:rPr>
              <a:t>Example Instructions for an oil and gas lease analyst:</a:t>
            </a:r>
          </a:p>
        </p:txBody>
      </p:sp>
      <p:sp>
        <p:nvSpPr>
          <p:cNvPr id="19" name="TextBox 18">
            <a:extLst>
              <a:ext uri="{FF2B5EF4-FFF2-40B4-BE49-F238E27FC236}">
                <a16:creationId xmlns:a16="http://schemas.microsoft.com/office/drawing/2014/main" id="{E5EC8EBF-9A0D-19A9-5D59-77358DA18EBD}"/>
              </a:ext>
            </a:extLst>
          </p:cNvPr>
          <p:cNvSpPr txBox="1"/>
          <p:nvPr/>
        </p:nvSpPr>
        <p:spPr>
          <a:xfrm>
            <a:off x="753051" y="4206643"/>
            <a:ext cx="8074231" cy="1815882"/>
          </a:xfrm>
          <a:prstGeom prst="rect">
            <a:avLst/>
          </a:prstGeom>
          <a:solidFill>
            <a:schemeClr val="bg2">
              <a:lumMod val="10000"/>
            </a:schemeClr>
          </a:solidFill>
        </p:spPr>
        <p:txBody>
          <a:bodyPr wrap="square">
            <a:spAutoFit/>
          </a:bodyPr>
          <a:lstStyle/>
          <a:p>
            <a:r>
              <a:rPr lang="en-US" sz="1600" i="1" dirty="0">
                <a:solidFill>
                  <a:schemeClr val="tx1">
                    <a:lumMod val="20000"/>
                    <a:lumOff val="80000"/>
                  </a:schemeClr>
                </a:solidFill>
              </a:rPr>
              <a:t>You are a lease analyst. Your job is to answer questions about oil and gas lease documents, to assist a human lease analyst in sorting through the content of a lease file. </a:t>
            </a:r>
          </a:p>
          <a:p>
            <a:endParaRPr lang="en-US" sz="1600" i="1" dirty="0">
              <a:solidFill>
                <a:schemeClr val="tx1">
                  <a:lumMod val="20000"/>
                  <a:lumOff val="80000"/>
                </a:schemeClr>
              </a:solidFill>
            </a:endParaRPr>
          </a:p>
          <a:p>
            <a:r>
              <a:rPr lang="en-US" sz="1600" i="1" dirty="0">
                <a:solidFill>
                  <a:schemeClr val="tx1">
                    <a:lumMod val="20000"/>
                    <a:lumOff val="80000"/>
                  </a:schemeClr>
                </a:solidFill>
              </a:rPr>
              <a:t>Your knowledge files contain the text content of one or more documents taken from a lease file. Each page of content is separated by a form feed character. When responding, please reference source material and include short verbatim quotes which can easily be linked back to the original knowledge content.</a:t>
            </a:r>
          </a:p>
        </p:txBody>
      </p:sp>
      <p:sp>
        <p:nvSpPr>
          <p:cNvPr id="20" name="TextBox 19">
            <a:extLst>
              <a:ext uri="{FF2B5EF4-FFF2-40B4-BE49-F238E27FC236}">
                <a16:creationId xmlns:a16="http://schemas.microsoft.com/office/drawing/2014/main" id="{BC09F714-F57E-F0E3-6FD5-E4EDE367FD12}"/>
              </a:ext>
            </a:extLst>
          </p:cNvPr>
          <p:cNvSpPr txBox="1"/>
          <p:nvPr/>
        </p:nvSpPr>
        <p:spPr>
          <a:xfrm>
            <a:off x="8198455" y="1666030"/>
            <a:ext cx="2283317"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AI Analysts’ property grid</a:t>
            </a:r>
          </a:p>
        </p:txBody>
      </p:sp>
    </p:spTree>
    <p:extLst>
      <p:ext uri="{BB962C8B-B14F-4D97-AF65-F5344CB8AC3E}">
        <p14:creationId xmlns:p14="http://schemas.microsoft.com/office/powerpoint/2010/main" val="30241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1+#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1+#ppt_w/2"/>
                                          </p:val>
                                        </p:tav>
                                        <p:tav tm="100000">
                                          <p:val>
                                            <p:strVal val="#ppt_x"/>
                                          </p:val>
                                        </p:tav>
                                      </p:tavLst>
                                    </p:anim>
                                    <p:anim calcmode="lin" valueType="num">
                                      <p:cBhvr additive="base">
                                        <p:cTn id="32" dur="10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1+#ppt_w/2"/>
                                          </p:val>
                                        </p:tav>
                                        <p:tav tm="100000">
                                          <p:val>
                                            <p:strVal val="#ppt_x"/>
                                          </p:val>
                                        </p:tav>
                                      </p:tavLst>
                                    </p:anim>
                                    <p:anim calcmode="lin" valueType="num">
                                      <p:cBhvr additive="base">
                                        <p:cTn id="36" dur="10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1+#ppt_w/2"/>
                                          </p:val>
                                        </p:tav>
                                        <p:tav tm="100000">
                                          <p:val>
                                            <p:strVal val="#ppt_x"/>
                                          </p:val>
                                        </p:tav>
                                      </p:tavLst>
                                    </p:anim>
                                    <p:anim calcmode="lin" valueType="num">
                                      <p:cBhvr additive="base">
                                        <p:cTn id="4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9"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4368"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812923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Analysts &amp; Document Chat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5401390" y="1784555"/>
            <a:ext cx="4595132" cy="954107"/>
            <a:chOff x="2697480" y="1704407"/>
            <a:chExt cx="5829300" cy="954107"/>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How to start chatting</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Content Placeholder 2">
            <a:extLst>
              <a:ext uri="{FF2B5EF4-FFF2-40B4-BE49-F238E27FC236}">
                <a16:creationId xmlns:a16="http://schemas.microsoft.com/office/drawing/2014/main" id="{C2E43B15-3CC5-68BF-A596-34DED24CB568}"/>
              </a:ext>
            </a:extLst>
          </p:cNvPr>
          <p:cNvSpPr txBox="1">
            <a:spLocks/>
          </p:cNvSpPr>
          <p:nvPr/>
        </p:nvSpPr>
        <p:spPr>
          <a:xfrm>
            <a:off x="3516368" y="2598704"/>
            <a:ext cx="7939314" cy="36004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u="sng" dirty="0">
                <a:solidFill>
                  <a:schemeClr val="tx1">
                    <a:lumMod val="20000"/>
                    <a:lumOff val="80000"/>
                  </a:schemeClr>
                </a:solidFill>
              </a:rPr>
              <a:t>The “Discuss” command</a:t>
            </a:r>
            <a:r>
              <a:rPr lang="en-US" sz="2000" dirty="0">
                <a:solidFill>
                  <a:schemeClr val="tx1">
                    <a:lumMod val="20000"/>
                    <a:lumOff val="80000"/>
                  </a:schemeClr>
                </a:solidFill>
              </a:rPr>
              <a:t>:  The most ad-hoc method.  Select documents in Batches to chat with from Design or search for them using the Search page.</a:t>
            </a:r>
            <a:endParaRPr lang="en-US" sz="2000" u="sng" dirty="0">
              <a:solidFill>
                <a:schemeClr val="tx1">
                  <a:lumMod val="20000"/>
                  <a:lumOff val="80000"/>
                </a:schemeClr>
              </a:solidFill>
            </a:endParaRPr>
          </a:p>
          <a:p>
            <a:endParaRPr lang="en-US" sz="2000" u="sng" dirty="0">
              <a:solidFill>
                <a:schemeClr val="tx1">
                  <a:lumMod val="20000"/>
                  <a:lumOff val="80000"/>
                </a:schemeClr>
              </a:solidFill>
            </a:endParaRPr>
          </a:p>
          <a:p>
            <a:r>
              <a:rPr lang="en-US" sz="2000" u="sng" dirty="0">
                <a:solidFill>
                  <a:schemeClr val="tx1">
                    <a:lumMod val="20000"/>
                    <a:lumOff val="80000"/>
                  </a:schemeClr>
                </a:solidFill>
              </a:rPr>
              <a:t>The “Chat Viewer” in Review</a:t>
            </a:r>
            <a:r>
              <a:rPr lang="en-US" sz="2000" dirty="0">
                <a:solidFill>
                  <a:schemeClr val="tx1">
                    <a:lumMod val="20000"/>
                    <a:lumOff val="80000"/>
                  </a:schemeClr>
                </a:solidFill>
              </a:rPr>
              <a:t>:  Add a “Chat View” to a Review step to chat with the whole Batch or single documents.</a:t>
            </a:r>
          </a:p>
          <a:p>
            <a:endParaRPr lang="en-US" sz="2000" dirty="0">
              <a:solidFill>
                <a:schemeClr val="tx1">
                  <a:lumMod val="20000"/>
                  <a:lumOff val="80000"/>
                </a:schemeClr>
              </a:solidFill>
            </a:endParaRPr>
          </a:p>
          <a:p>
            <a:r>
              <a:rPr lang="en-US" sz="2000" u="sng" dirty="0">
                <a:solidFill>
                  <a:schemeClr val="tx1">
                    <a:lumMod val="20000"/>
                    <a:lumOff val="80000"/>
                  </a:schemeClr>
                </a:solidFill>
              </a:rPr>
              <a:t>The “AI Dialogue” activity</a:t>
            </a:r>
            <a:r>
              <a:rPr lang="en-US" sz="2000" dirty="0">
                <a:solidFill>
                  <a:schemeClr val="tx1">
                    <a:lumMod val="20000"/>
                    <a:lumOff val="80000"/>
                  </a:schemeClr>
                </a:solidFill>
              </a:rPr>
              <a:t>:  Starts an automated chat session.  The activity asks questions predefined on the AI Analyst and saves responses to the Batch or each document.  Responses can later be reviewed from a Chat View in Review.</a:t>
            </a:r>
          </a:p>
        </p:txBody>
      </p:sp>
      <p:pic>
        <p:nvPicPr>
          <p:cNvPr id="5" name="Picture 4">
            <a:extLst>
              <a:ext uri="{FF2B5EF4-FFF2-40B4-BE49-F238E27FC236}">
                <a16:creationId xmlns:a16="http://schemas.microsoft.com/office/drawing/2014/main" id="{106713D1-CA5F-AF24-0505-9F37325793D9}"/>
              </a:ext>
            </a:extLst>
          </p:cNvPr>
          <p:cNvPicPr>
            <a:picLocks noChangeAspect="1"/>
          </p:cNvPicPr>
          <p:nvPr/>
        </p:nvPicPr>
        <p:blipFill>
          <a:blip r:embed="rId8"/>
          <a:stretch>
            <a:fillRect/>
          </a:stretch>
        </p:blipFill>
        <p:spPr>
          <a:xfrm>
            <a:off x="589769" y="2286224"/>
            <a:ext cx="2733675" cy="904875"/>
          </a:xfrm>
          <a:prstGeom prst="rect">
            <a:avLst/>
          </a:prstGeom>
          <a:ln w="19050">
            <a:solidFill>
              <a:schemeClr val="accent2"/>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CB21225F-BFED-0FE2-2751-49F108DEF6B3}"/>
              </a:ext>
            </a:extLst>
          </p:cNvPr>
          <p:cNvPicPr>
            <a:picLocks noChangeAspect="1"/>
          </p:cNvPicPr>
          <p:nvPr/>
        </p:nvPicPr>
        <p:blipFill>
          <a:blip r:embed="rId9"/>
          <a:stretch>
            <a:fillRect/>
          </a:stretch>
        </p:blipFill>
        <p:spPr>
          <a:xfrm>
            <a:off x="932669" y="5019253"/>
            <a:ext cx="2047875" cy="695325"/>
          </a:xfrm>
          <a:prstGeom prst="rect">
            <a:avLst/>
          </a:prstGeom>
          <a:ln w="19050">
            <a:solidFill>
              <a:schemeClr val="accent2"/>
            </a:solidFill>
          </a:ln>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390E94A7-C006-DB42-4067-A10E31E7404D}"/>
              </a:ext>
            </a:extLst>
          </p:cNvPr>
          <p:cNvPicPr>
            <a:picLocks noChangeAspect="1"/>
          </p:cNvPicPr>
          <p:nvPr/>
        </p:nvPicPr>
        <p:blipFill>
          <a:blip r:embed="rId10"/>
          <a:stretch>
            <a:fillRect/>
          </a:stretch>
        </p:blipFill>
        <p:spPr>
          <a:xfrm>
            <a:off x="1313669" y="3524151"/>
            <a:ext cx="1285875" cy="1162050"/>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78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1+#ppt_w/2"/>
                                          </p:val>
                                        </p:tav>
                                        <p:tav tm="100000">
                                          <p:val>
                                            <p:strVal val="#ppt_x"/>
                                          </p:val>
                                        </p:tav>
                                      </p:tavLst>
                                    </p:anim>
                                    <p:anim calcmode="lin" valueType="num">
                                      <p:cBhvr additive="base">
                                        <p:cTn id="28" dur="10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50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1+#ppt_w/2"/>
                                          </p:val>
                                        </p:tav>
                                        <p:tav tm="100000">
                                          <p:val>
                                            <p:strVal val="#ppt_x"/>
                                          </p:val>
                                        </p:tav>
                                      </p:tavLst>
                                    </p:anim>
                                    <p:anim calcmode="lin" valueType="num">
                                      <p:cBhvr additive="base">
                                        <p:cTn id="36" dur="1000" fill="hold"/>
                                        <p:tgtEl>
                                          <p:spTgt spid="2"/>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1+#ppt_w/2"/>
                                          </p:val>
                                        </p:tav>
                                        <p:tav tm="100000">
                                          <p:val>
                                            <p:strVal val="#ppt_x"/>
                                          </p:val>
                                        </p:tav>
                                      </p:tavLst>
                                    </p:anim>
                                    <p:anim calcmode="lin" valueType="num">
                                      <p:cBhvr additive="base">
                                        <p:cTn id="4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2040"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812923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Analysts &amp; Document Chat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912325" y="1537604"/>
            <a:ext cx="3637642"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The Chat Viewer</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Content Placeholder 2">
            <a:extLst>
              <a:ext uri="{FF2B5EF4-FFF2-40B4-BE49-F238E27FC236}">
                <a16:creationId xmlns:a16="http://schemas.microsoft.com/office/drawing/2014/main" id="{91FE6A58-1069-81AD-39F0-4D96D9DC8359}"/>
              </a:ext>
            </a:extLst>
          </p:cNvPr>
          <p:cNvSpPr txBox="1">
            <a:spLocks/>
          </p:cNvSpPr>
          <p:nvPr/>
        </p:nvSpPr>
        <p:spPr>
          <a:xfrm>
            <a:off x="412738" y="2327394"/>
            <a:ext cx="4504495" cy="47689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800" dirty="0">
                <a:solidFill>
                  <a:schemeClr val="tx1">
                    <a:lumMod val="20000"/>
                    <a:lumOff val="80000"/>
                  </a:schemeClr>
                </a:solidFill>
              </a:rPr>
              <a:t>Displays a chat session on the left with documents on the right.</a:t>
            </a:r>
          </a:p>
          <a:p>
            <a:pPr>
              <a:spcBef>
                <a:spcPts val="600"/>
              </a:spcBef>
            </a:pPr>
            <a:r>
              <a:rPr lang="en-US" sz="1600" dirty="0">
                <a:solidFill>
                  <a:schemeClr val="tx1">
                    <a:lumMod val="20000"/>
                    <a:lumOff val="80000"/>
                  </a:schemeClr>
                </a:solidFill>
              </a:rPr>
              <a:t>Chat questions are entered in the bottom of the left panel and answered above it.</a:t>
            </a:r>
          </a:p>
          <a:p>
            <a:pPr>
              <a:spcBef>
                <a:spcPts val="600"/>
              </a:spcBef>
            </a:pPr>
            <a:r>
              <a:rPr lang="en-US" sz="1600" dirty="0">
                <a:solidFill>
                  <a:schemeClr val="tx1">
                    <a:lumMod val="20000"/>
                    <a:lumOff val="80000"/>
                  </a:schemeClr>
                </a:solidFill>
              </a:rPr>
              <a:t>The orange footnotes are references back to the source content.*  Can be clicked to navigate to the source document in the Document Viewer</a:t>
            </a:r>
          </a:p>
          <a:p>
            <a:pPr marL="0" indent="0">
              <a:spcBef>
                <a:spcPts val="1200"/>
              </a:spcBef>
              <a:buNone/>
            </a:pPr>
            <a:r>
              <a:rPr lang="en-US" sz="1800" dirty="0">
                <a:solidFill>
                  <a:schemeClr val="tx1">
                    <a:lumMod val="20000"/>
                    <a:lumOff val="80000"/>
                  </a:schemeClr>
                </a:solidFill>
              </a:rPr>
              <a:t>The Chat Viewer is accessible in four ways:</a:t>
            </a:r>
          </a:p>
          <a:p>
            <a:pPr marL="342900" indent="-342900">
              <a:spcBef>
                <a:spcPts val="600"/>
              </a:spcBef>
              <a:buFont typeface="+mj-lt"/>
              <a:buAutoNum type="arabicPeriod"/>
            </a:pPr>
            <a:r>
              <a:rPr lang="en-US" sz="1600" dirty="0">
                <a:solidFill>
                  <a:schemeClr val="tx1">
                    <a:lumMod val="20000"/>
                    <a:lumOff val="80000"/>
                  </a:schemeClr>
                </a:solidFill>
              </a:rPr>
              <a:t>After using the “Discuss” command </a:t>
            </a:r>
          </a:p>
          <a:p>
            <a:pPr marL="342900" indent="-342900">
              <a:spcBef>
                <a:spcPts val="600"/>
              </a:spcBef>
              <a:buFont typeface="+mj-lt"/>
              <a:buAutoNum type="arabicPeriod"/>
            </a:pPr>
            <a:r>
              <a:rPr lang="en-US" sz="1600" dirty="0">
                <a:solidFill>
                  <a:schemeClr val="tx1">
                    <a:lumMod val="20000"/>
                    <a:lumOff val="80000"/>
                  </a:schemeClr>
                </a:solidFill>
              </a:rPr>
              <a:t>From Review as a Viewer tab</a:t>
            </a:r>
          </a:p>
          <a:p>
            <a:pPr marL="342900" indent="-342900">
              <a:spcBef>
                <a:spcPts val="600"/>
              </a:spcBef>
              <a:buFont typeface="+mj-lt"/>
              <a:buAutoNum type="arabicPeriod"/>
            </a:pPr>
            <a:r>
              <a:rPr lang="en-US" sz="1600" dirty="0">
                <a:solidFill>
                  <a:schemeClr val="tx1">
                    <a:lumMod val="20000"/>
                    <a:lumOff val="80000"/>
                  </a:schemeClr>
                </a:solidFill>
              </a:rPr>
              <a:t>From an existing Chat Session node’s “Chat” tab (to continue a chat)</a:t>
            </a:r>
          </a:p>
          <a:p>
            <a:pPr marL="342900" indent="-342900">
              <a:spcBef>
                <a:spcPts val="600"/>
              </a:spcBef>
              <a:buFont typeface="+mj-lt"/>
              <a:buAutoNum type="arabicPeriod"/>
            </a:pPr>
            <a:r>
              <a:rPr lang="en-US" sz="1600" dirty="0">
                <a:solidFill>
                  <a:schemeClr val="tx1">
                    <a:lumMod val="20000"/>
                    <a:lumOff val="80000"/>
                  </a:schemeClr>
                </a:solidFill>
              </a:rPr>
              <a:t>Using the Chat page (to continue a chat)</a:t>
            </a:r>
          </a:p>
          <a:p>
            <a:pPr marL="800100" lvl="1" indent="-342900">
              <a:spcBef>
                <a:spcPts val="600"/>
              </a:spcBef>
              <a:buFont typeface="+mj-lt"/>
              <a:buAutoNum type="arabicPeriod"/>
            </a:pPr>
            <a:endParaRPr lang="en-US" sz="1800" dirty="0">
              <a:solidFill>
                <a:schemeClr val="tx1">
                  <a:lumMod val="20000"/>
                  <a:lumOff val="80000"/>
                </a:schemeClr>
              </a:solidFill>
            </a:endParaRPr>
          </a:p>
          <a:p>
            <a:pPr marL="800100" lvl="1" indent="-342900">
              <a:spcBef>
                <a:spcPts val="600"/>
              </a:spcBef>
              <a:buFont typeface="+mj-lt"/>
              <a:buAutoNum type="arabicPeriod"/>
            </a:pPr>
            <a:endParaRPr lang="en-US" sz="1800" dirty="0">
              <a:solidFill>
                <a:schemeClr val="tx1">
                  <a:lumMod val="20000"/>
                  <a:lumOff val="80000"/>
                </a:schemeClr>
              </a:solidFill>
            </a:endParaRPr>
          </a:p>
        </p:txBody>
      </p:sp>
      <p:pic>
        <p:nvPicPr>
          <p:cNvPr id="5" name="Picture 4">
            <a:extLst>
              <a:ext uri="{FF2B5EF4-FFF2-40B4-BE49-F238E27FC236}">
                <a16:creationId xmlns:a16="http://schemas.microsoft.com/office/drawing/2014/main" id="{897966AA-B993-A90F-01CD-B3D15936448A}"/>
              </a:ext>
            </a:extLst>
          </p:cNvPr>
          <p:cNvPicPr>
            <a:picLocks noChangeAspect="1"/>
          </p:cNvPicPr>
          <p:nvPr/>
        </p:nvPicPr>
        <p:blipFill>
          <a:blip r:embed="rId8"/>
          <a:stretch>
            <a:fillRect/>
          </a:stretch>
        </p:blipFill>
        <p:spPr>
          <a:xfrm>
            <a:off x="5085184" y="1415078"/>
            <a:ext cx="6826162" cy="4929737"/>
          </a:xfrm>
          <a:prstGeom prst="rect">
            <a:avLst/>
          </a:prstGeom>
          <a:solidFill>
            <a:schemeClr val="accent5">
              <a:lumMod val="50000"/>
            </a:schemeClr>
          </a:solidFill>
          <a:ln w="19050">
            <a:solidFill>
              <a:schemeClr val="accent2"/>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3543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6508" y="1505598"/>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812923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AI Analysts &amp; Document Chat</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13" name="Group 12">
            <a:extLst>
              <a:ext uri="{FF2B5EF4-FFF2-40B4-BE49-F238E27FC236}">
                <a16:creationId xmlns:a16="http://schemas.microsoft.com/office/drawing/2014/main" id="{3F9814EA-061D-7D83-197D-E74BE5D37F25}"/>
              </a:ext>
            </a:extLst>
          </p:cNvPr>
          <p:cNvGrpSpPr/>
          <p:nvPr/>
        </p:nvGrpSpPr>
        <p:grpSpPr>
          <a:xfrm>
            <a:off x="4646613" y="1594099"/>
            <a:ext cx="3637642" cy="523220"/>
            <a:chOff x="2697480" y="1704407"/>
            <a:chExt cx="5829300" cy="523220"/>
          </a:xfrm>
          <a:effectLst>
            <a:outerShdw blurRad="50800" dist="38100" dir="2700000" algn="tl" rotWithShape="0">
              <a:prstClr val="black">
                <a:alpha val="40000"/>
              </a:prstClr>
            </a:outerShdw>
          </a:effectLst>
        </p:grpSpPr>
        <p:sp>
          <p:nvSpPr>
            <p:cNvPr id="14" name="TextBox 13">
              <a:extLst>
                <a:ext uri="{FF2B5EF4-FFF2-40B4-BE49-F238E27FC236}">
                  <a16:creationId xmlns:a16="http://schemas.microsoft.com/office/drawing/2014/main" id="{844E6FE2-D1AA-DF85-C47F-9407E76F491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The Chat Page</a:t>
              </a:r>
            </a:p>
          </p:txBody>
        </p:sp>
        <p:cxnSp>
          <p:nvCxnSpPr>
            <p:cNvPr id="15" name="Straight Connector 14">
              <a:extLst>
                <a:ext uri="{FF2B5EF4-FFF2-40B4-BE49-F238E27FC236}">
                  <a16:creationId xmlns:a16="http://schemas.microsoft.com/office/drawing/2014/main" id="{DAE4B82B-BE51-0969-CE2A-C12BF83E7A6F}"/>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E446F78-2201-E145-9960-2EC095B1AD64}"/>
              </a:ext>
            </a:extLst>
          </p:cNvPr>
          <p:cNvGrpSpPr/>
          <p:nvPr/>
        </p:nvGrpSpPr>
        <p:grpSpPr>
          <a:xfrm>
            <a:off x="439223" y="2312815"/>
            <a:ext cx="8004687" cy="3962400"/>
            <a:chOff x="439223" y="2312815"/>
            <a:chExt cx="8004687" cy="3962400"/>
          </a:xfrm>
        </p:grpSpPr>
        <p:pic>
          <p:nvPicPr>
            <p:cNvPr id="3" name="Picture 2">
              <a:extLst>
                <a:ext uri="{FF2B5EF4-FFF2-40B4-BE49-F238E27FC236}">
                  <a16:creationId xmlns:a16="http://schemas.microsoft.com/office/drawing/2014/main" id="{5163FD96-401C-1123-08A6-F0AA4A51E8F5}"/>
                </a:ext>
              </a:extLst>
            </p:cNvPr>
            <p:cNvPicPr>
              <a:picLocks noChangeAspect="1"/>
            </p:cNvPicPr>
            <p:nvPr/>
          </p:nvPicPr>
          <p:blipFill>
            <a:blip r:embed="rId8"/>
            <a:stretch>
              <a:fillRect/>
            </a:stretch>
          </p:blipFill>
          <p:spPr>
            <a:xfrm>
              <a:off x="439223" y="2312815"/>
              <a:ext cx="8004687" cy="3962400"/>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BA8ACD9F-7CB9-5BD9-A5D8-E908CC83C578}"/>
                </a:ext>
              </a:extLst>
            </p:cNvPr>
            <p:cNvSpPr/>
            <p:nvPr/>
          </p:nvSpPr>
          <p:spPr>
            <a:xfrm>
              <a:off x="2137294" y="2341245"/>
              <a:ext cx="234431" cy="204129"/>
            </a:xfrm>
            <a:prstGeom prst="rect">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grpSp>
      <p:sp>
        <p:nvSpPr>
          <p:cNvPr id="9" name="TextBox 8">
            <a:extLst>
              <a:ext uri="{FF2B5EF4-FFF2-40B4-BE49-F238E27FC236}">
                <a16:creationId xmlns:a16="http://schemas.microsoft.com/office/drawing/2014/main" id="{3F8F6B4D-21EC-2D04-EF18-4A080400986B}"/>
              </a:ext>
            </a:extLst>
          </p:cNvPr>
          <p:cNvSpPr txBox="1"/>
          <p:nvPr/>
        </p:nvSpPr>
        <p:spPr>
          <a:xfrm>
            <a:off x="8788400" y="2307933"/>
            <a:ext cx="3124032" cy="2159566"/>
          </a:xfrm>
          <a:prstGeom prst="rect">
            <a:avLst/>
          </a:prstGeom>
          <a:noFill/>
        </p:spPr>
        <p:txBody>
          <a:bodyPr wrap="square">
            <a:spAutoFit/>
          </a:bodyPr>
          <a:lstStyle/>
          <a:p>
            <a:pPr marR="0" algn="l" defTabSz="914400" rtl="0" eaLnBrk="1" fontAlgn="auto" latinLnBrk="0" hangingPunct="1">
              <a:lnSpc>
                <a:spcPct val="100000"/>
              </a:lnSpc>
              <a:spcBef>
                <a:spcPts val="0"/>
              </a:spcBef>
              <a:spcAft>
                <a:spcPts val="500"/>
              </a:spcAft>
              <a:buClrTx/>
              <a:buSzTx/>
              <a:tabLst/>
            </a:pPr>
            <a:r>
              <a:rPr kumimoji="0" lang="en-US" sz="18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Allows users easy access to previous chat conversations.</a:t>
            </a:r>
          </a:p>
          <a:p>
            <a:pPr marL="285750" indent="-285750">
              <a:spcAft>
                <a:spcPts val="500"/>
              </a:spcAft>
              <a:buFont typeface="Arial" panose="020B0604020202020204" pitchFamily="34" charset="0"/>
              <a:buChar char="•"/>
            </a:pPr>
            <a:r>
              <a:rPr kumimoji="0" lang="en-US" sz="18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Users can select an AI Analyst to view and continue a Chat Session.</a:t>
            </a:r>
            <a:endParaRPr lang="en-US" dirty="0">
              <a:solidFill>
                <a:srgbClr val="36B0A7">
                  <a:lumMod val="20000"/>
                  <a:lumOff val="80000"/>
                </a:srgbClr>
              </a:solidFill>
              <a:latin typeface="Roboto Cn"/>
            </a:endParaRPr>
          </a:p>
          <a:p>
            <a:pPr marL="285750" marR="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pPr>
            <a:r>
              <a:rPr lang="en-US" dirty="0">
                <a:solidFill>
                  <a:srgbClr val="36B0A7">
                    <a:lumMod val="20000"/>
                    <a:lumOff val="80000"/>
                  </a:srgbClr>
                </a:solidFill>
                <a:latin typeface="Roboto Cn"/>
              </a:rPr>
              <a:t>Users only have access to their chats.</a:t>
            </a:r>
          </a:p>
        </p:txBody>
      </p:sp>
      <p:sp>
        <p:nvSpPr>
          <p:cNvPr id="11" name="TextBox 10">
            <a:extLst>
              <a:ext uri="{FF2B5EF4-FFF2-40B4-BE49-F238E27FC236}">
                <a16:creationId xmlns:a16="http://schemas.microsoft.com/office/drawing/2014/main" id="{304126CA-D555-9AED-32E8-F30555BAAB94}"/>
              </a:ext>
            </a:extLst>
          </p:cNvPr>
          <p:cNvSpPr txBox="1"/>
          <p:nvPr/>
        </p:nvSpPr>
        <p:spPr>
          <a:xfrm>
            <a:off x="8788400" y="4499292"/>
            <a:ext cx="3124032" cy="1882567"/>
          </a:xfrm>
          <a:prstGeom prst="rect">
            <a:avLst/>
          </a:prstGeom>
          <a:noFill/>
        </p:spPr>
        <p:txBody>
          <a:bodyPr wrap="square">
            <a:spAutoFit/>
          </a:bodyPr>
          <a:lstStyle/>
          <a:p>
            <a:pPr marR="0" algn="l" defTabSz="914400" rtl="0" eaLnBrk="1" fontAlgn="auto" latinLnBrk="0" hangingPunct="1">
              <a:lnSpc>
                <a:spcPct val="100000"/>
              </a:lnSpc>
              <a:spcBef>
                <a:spcPts val="0"/>
              </a:spcBef>
              <a:spcAft>
                <a:spcPts val="500"/>
              </a:spcAft>
              <a:buClrTx/>
              <a:buSzTx/>
              <a:tabLst/>
            </a:pPr>
            <a:r>
              <a:rPr kumimoji="0" lang="en-US" sz="18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Be aware:</a:t>
            </a:r>
          </a:p>
          <a:p>
            <a:pPr marL="285750" indent="-285750">
              <a:spcAft>
                <a:spcPts val="500"/>
              </a:spcAft>
              <a:buFont typeface="Arial" panose="020B0604020202020204" pitchFamily="34" charset="0"/>
              <a:buChar char="•"/>
            </a:pPr>
            <a:r>
              <a:rPr kumimoji="0" lang="en-US" sz="1800" b="0" i="0" u="none" strike="noStrike" kern="1200" cap="none" spc="0" normalizeH="0" baseline="0" noProof="0" dirty="0">
                <a:ln>
                  <a:noFill/>
                </a:ln>
                <a:solidFill>
                  <a:srgbClr val="36B0A7">
                    <a:lumMod val="20000"/>
                    <a:lumOff val="80000"/>
                  </a:srgbClr>
                </a:solidFill>
                <a:effectLst/>
                <a:uLnTx/>
                <a:uFillTx/>
                <a:latin typeface="Roboto Cn"/>
                <a:ea typeface="+mn-ea"/>
                <a:cs typeface="+mn-cs"/>
              </a:rPr>
              <a:t>The Chat page is disabled until an LLM Connector is added to the Grooper root</a:t>
            </a:r>
            <a:endParaRPr lang="en-US" dirty="0">
              <a:solidFill>
                <a:srgbClr val="36B0A7">
                  <a:lumMod val="20000"/>
                  <a:lumOff val="80000"/>
                </a:srgbClr>
              </a:solidFill>
              <a:latin typeface="Roboto Cn"/>
            </a:endParaRPr>
          </a:p>
          <a:p>
            <a:pPr marL="285750" marR="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pPr>
            <a:r>
              <a:rPr lang="en-US" dirty="0">
                <a:solidFill>
                  <a:srgbClr val="36B0A7">
                    <a:lumMod val="20000"/>
                    <a:lumOff val="80000"/>
                  </a:srgbClr>
                </a:solidFill>
                <a:latin typeface="Roboto Cn"/>
              </a:rPr>
              <a:t>Users cannot start </a:t>
            </a:r>
            <a:r>
              <a:rPr lang="en-US" i="1" dirty="0">
                <a:solidFill>
                  <a:srgbClr val="36B0A7">
                    <a:lumMod val="20000"/>
                    <a:lumOff val="80000"/>
                  </a:srgbClr>
                </a:solidFill>
                <a:latin typeface="Roboto Cn"/>
              </a:rPr>
              <a:t>new</a:t>
            </a:r>
            <a:r>
              <a:rPr lang="en-US" dirty="0">
                <a:solidFill>
                  <a:srgbClr val="36B0A7">
                    <a:lumMod val="20000"/>
                    <a:lumOff val="80000"/>
                  </a:srgbClr>
                </a:solidFill>
                <a:latin typeface="Roboto Cn"/>
              </a:rPr>
              <a:t> chats from the Chat page</a:t>
            </a:r>
          </a:p>
        </p:txBody>
      </p:sp>
    </p:spTree>
    <p:extLst>
      <p:ext uri="{BB962C8B-B14F-4D97-AF65-F5344CB8AC3E}">
        <p14:creationId xmlns:p14="http://schemas.microsoft.com/office/powerpoint/2010/main" val="311750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5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1+#ppt_w/2"/>
                                          </p:val>
                                        </p:tav>
                                        <p:tav tm="100000">
                                          <p:val>
                                            <p:strVal val="#ppt_x"/>
                                          </p:val>
                                        </p:tav>
                                      </p:tavLst>
                                    </p:anim>
                                    <p:anim calcmode="lin" valueType="num">
                                      <p:cBhvr additive="base">
                                        <p:cTn id="3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A25A1CE9-9179-6AFF-AEBD-1BE672271C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672" y="1523065"/>
            <a:ext cx="11956937" cy="4949339"/>
          </a:xfrm>
          <a:prstGeom prst="rect">
            <a:avLst/>
          </a:prstGeom>
          <a:effectLst>
            <a:outerShdw blurRad="317500" dist="317500" dir="2700000" algn="l" rotWithShape="0">
              <a:prstClr val="black">
                <a:alpha val="15000"/>
              </a:prstClr>
            </a:outerShdw>
          </a:effectLst>
        </p:spPr>
      </p:pic>
      <p:grpSp>
        <p:nvGrpSpPr>
          <p:cNvPr id="60" name="Group 59">
            <a:extLst>
              <a:ext uri="{FF2B5EF4-FFF2-40B4-BE49-F238E27FC236}">
                <a16:creationId xmlns:a16="http://schemas.microsoft.com/office/drawing/2014/main" id="{515B83BE-3255-AB5F-E712-ADEE9F97B05E}"/>
              </a:ext>
            </a:extLst>
          </p:cNvPr>
          <p:cNvGrpSpPr/>
          <p:nvPr/>
        </p:nvGrpSpPr>
        <p:grpSpPr>
          <a:xfrm>
            <a:off x="-617767" y="293967"/>
            <a:ext cx="12285892" cy="958821"/>
            <a:chOff x="-617767" y="293967"/>
            <a:chExt cx="12285892" cy="958821"/>
          </a:xfrm>
        </p:grpSpPr>
        <p:cxnSp>
          <p:nvCxnSpPr>
            <p:cNvPr id="61" name="Straight Connector 60">
              <a:extLst>
                <a:ext uri="{FF2B5EF4-FFF2-40B4-BE49-F238E27FC236}">
                  <a16:creationId xmlns:a16="http://schemas.microsoft.com/office/drawing/2014/main" id="{C51B5240-1040-CB19-1E01-C0E9E85D041E}"/>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2" name="Graphic 61">
              <a:extLst>
                <a:ext uri="{FF2B5EF4-FFF2-40B4-BE49-F238E27FC236}">
                  <a16:creationId xmlns:a16="http://schemas.microsoft.com/office/drawing/2014/main" id="{66546C42-9E61-F2E9-56F4-6BC7491C3F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55" name="Facilitating">
            <a:extLst>
              <a:ext uri="{FF2B5EF4-FFF2-40B4-BE49-F238E27FC236}">
                <a16:creationId xmlns:a16="http://schemas.microsoft.com/office/drawing/2014/main" id="{240B806E-E5A0-4CE9-2287-FDB7CFE03027}"/>
              </a:ext>
            </a:extLst>
          </p:cNvPr>
          <p:cNvSpPr txBox="1"/>
          <p:nvPr/>
        </p:nvSpPr>
        <p:spPr>
          <a:xfrm>
            <a:off x="1896111" y="423899"/>
            <a:ext cx="9033146"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Committed to Web Development</a:t>
            </a:r>
          </a:p>
        </p:txBody>
      </p:sp>
      <p:pic>
        <p:nvPicPr>
          <p:cNvPr id="59" name="Grooper G" descr="Logo, icon&#10;&#10;Description automatically generated">
            <a:extLst>
              <a:ext uri="{FF2B5EF4-FFF2-40B4-BE49-F238E27FC236}">
                <a16:creationId xmlns:a16="http://schemas.microsoft.com/office/drawing/2014/main" id="{9A936D06-55A6-3CA7-326C-F853909E92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3" name="Group 2">
            <a:extLst>
              <a:ext uri="{FF2B5EF4-FFF2-40B4-BE49-F238E27FC236}">
                <a16:creationId xmlns:a16="http://schemas.microsoft.com/office/drawing/2014/main" id="{0BAD6CA2-3B9D-46ED-E21F-C24696A43555}"/>
              </a:ext>
            </a:extLst>
          </p:cNvPr>
          <p:cNvGrpSpPr/>
          <p:nvPr/>
        </p:nvGrpSpPr>
        <p:grpSpPr>
          <a:xfrm>
            <a:off x="2876199" y="1844734"/>
            <a:ext cx="4725679" cy="523220"/>
            <a:chOff x="2697480" y="1704407"/>
            <a:chExt cx="5829300" cy="523220"/>
          </a:xfrm>
          <a:effectLst>
            <a:outerShdw blurRad="50800" dist="38100" dir="2700000" algn="tl" rotWithShape="0">
              <a:prstClr val="black">
                <a:alpha val="40000"/>
              </a:prstClr>
            </a:outerShdw>
          </a:effectLst>
        </p:grpSpPr>
        <p:sp>
          <p:nvSpPr>
            <p:cNvPr id="4" name="TextBox 3">
              <a:extLst>
                <a:ext uri="{FF2B5EF4-FFF2-40B4-BE49-F238E27FC236}">
                  <a16:creationId xmlns:a16="http://schemas.microsoft.com/office/drawing/2014/main" id="{2D9D3B69-826D-5237-65F8-1BA084C3D23D}"/>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Web app advantages</a:t>
              </a:r>
            </a:p>
          </p:txBody>
        </p:sp>
        <p:cxnSp>
          <p:nvCxnSpPr>
            <p:cNvPr id="6" name="Straight Connector 5">
              <a:extLst>
                <a:ext uri="{FF2B5EF4-FFF2-40B4-BE49-F238E27FC236}">
                  <a16:creationId xmlns:a16="http://schemas.microsoft.com/office/drawing/2014/main" id="{D38FC99E-9C63-CE7E-B96E-8CA6529922D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0E8D06C-9A82-F489-D3A8-8CB27861A994}"/>
              </a:ext>
            </a:extLst>
          </p:cNvPr>
          <p:cNvSpPr txBox="1"/>
          <p:nvPr/>
        </p:nvSpPr>
        <p:spPr>
          <a:xfrm>
            <a:off x="827405" y="2638231"/>
            <a:ext cx="8823266" cy="2862322"/>
          </a:xfrm>
          <a:prstGeom prst="rect">
            <a:avLst/>
          </a:prstGeom>
          <a:noFill/>
        </p:spPr>
        <p:txBody>
          <a:bodyPr wrap="square">
            <a:spAutoFit/>
          </a:bodyPr>
          <a:lstStyle/>
          <a:p>
            <a:pPr>
              <a:spcAft>
                <a:spcPts val="600"/>
              </a:spcAft>
            </a:pPr>
            <a:r>
              <a:rPr lang="en-US" sz="2000" dirty="0">
                <a:solidFill>
                  <a:schemeClr val="tx1">
                    <a:lumMod val="20000"/>
                    <a:lumOff val="80000"/>
                  </a:schemeClr>
                </a:solidFill>
              </a:rPr>
              <a:t>The Grooper web client has several advantages:</a:t>
            </a:r>
          </a:p>
          <a:p>
            <a:pPr marL="800100" lvl="1" indent="-342900">
              <a:spcAft>
                <a:spcPts val="600"/>
              </a:spcAft>
              <a:buFont typeface="Arial" panose="020B0604020202020204" pitchFamily="34" charset="0"/>
              <a:buChar char="•"/>
            </a:pPr>
            <a:r>
              <a:rPr lang="en-US" sz="2000" u="sng" dirty="0">
                <a:solidFill>
                  <a:schemeClr val="tx1">
                    <a:lumMod val="20000"/>
                    <a:lumOff val="80000"/>
                  </a:schemeClr>
                </a:solidFill>
              </a:rPr>
              <a:t>Deployment</a:t>
            </a:r>
            <a:r>
              <a:rPr lang="en-US" sz="2000" dirty="0">
                <a:solidFill>
                  <a:schemeClr val="tx1">
                    <a:lumMod val="20000"/>
                    <a:lumOff val="80000"/>
                  </a:schemeClr>
                </a:solidFill>
              </a:rPr>
              <a:t>:  Easier to deploy for larger environments with multiple client machines.  Easier to scale in cloud-based architectures.</a:t>
            </a:r>
          </a:p>
          <a:p>
            <a:pPr marL="800100" lvl="1" indent="-342900">
              <a:spcAft>
                <a:spcPts val="600"/>
              </a:spcAft>
              <a:buFont typeface="Arial" panose="020B0604020202020204" pitchFamily="34" charset="0"/>
              <a:buChar char="•"/>
            </a:pPr>
            <a:r>
              <a:rPr lang="en-US" sz="2000" u="sng" dirty="0">
                <a:solidFill>
                  <a:schemeClr val="tx1">
                    <a:lumMod val="20000"/>
                    <a:lumOff val="80000"/>
                  </a:schemeClr>
                </a:solidFill>
              </a:rPr>
              <a:t>Scalability</a:t>
            </a:r>
            <a:r>
              <a:rPr lang="en-US" sz="2000" dirty="0">
                <a:solidFill>
                  <a:schemeClr val="tx1">
                    <a:lumMod val="20000"/>
                    <a:lumOff val="80000"/>
                  </a:schemeClr>
                </a:solidFill>
              </a:rPr>
              <a:t>:  Hardware needs for end users is minimal.</a:t>
            </a:r>
          </a:p>
          <a:p>
            <a:pPr marL="800100" lvl="1" indent="-342900">
              <a:spcAft>
                <a:spcPts val="600"/>
              </a:spcAft>
              <a:buFont typeface="Arial" panose="020B0604020202020204" pitchFamily="34" charset="0"/>
              <a:buChar char="•"/>
            </a:pPr>
            <a:r>
              <a:rPr lang="en-US" sz="2000" u="sng" dirty="0">
                <a:solidFill>
                  <a:schemeClr val="tx1">
                    <a:lumMod val="20000"/>
                    <a:lumOff val="80000"/>
                  </a:schemeClr>
                </a:solidFill>
              </a:rPr>
              <a:t>Security</a:t>
            </a:r>
            <a:r>
              <a:rPr lang="en-US" sz="2000" dirty="0">
                <a:solidFill>
                  <a:schemeClr val="tx1">
                    <a:lumMod val="20000"/>
                    <a:lumOff val="80000"/>
                  </a:schemeClr>
                </a:solidFill>
              </a:rPr>
              <a:t>:  Fewer users need access to the Grooper database and file store.  Further security principles are easily managed with Grooper Permission Sets.</a:t>
            </a:r>
          </a:p>
          <a:p>
            <a:pPr marL="800100" lvl="1" indent="-342900">
              <a:spcAft>
                <a:spcPts val="600"/>
              </a:spcAft>
              <a:buFont typeface="Arial" panose="020B0604020202020204" pitchFamily="34" charset="0"/>
              <a:buChar char="•"/>
            </a:pPr>
            <a:r>
              <a:rPr lang="en-US" sz="2000" u="sng" dirty="0">
                <a:solidFill>
                  <a:schemeClr val="tx1">
                    <a:lumMod val="20000"/>
                    <a:lumOff val="80000"/>
                  </a:schemeClr>
                </a:solidFill>
              </a:rPr>
              <a:t>Development</a:t>
            </a:r>
            <a:r>
              <a:rPr lang="en-US" sz="2000" dirty="0">
                <a:solidFill>
                  <a:schemeClr val="tx1">
                    <a:lumMod val="20000"/>
                    <a:lumOff val="80000"/>
                  </a:schemeClr>
                </a:solidFill>
              </a:rPr>
              <a:t>:  Web based design opens Grooper up to new development possibilities and more efficient development.</a:t>
            </a:r>
          </a:p>
        </p:txBody>
      </p:sp>
      <p:grpSp>
        <p:nvGrpSpPr>
          <p:cNvPr id="16" name="Group 15">
            <a:extLst>
              <a:ext uri="{FF2B5EF4-FFF2-40B4-BE49-F238E27FC236}">
                <a16:creationId xmlns:a16="http://schemas.microsoft.com/office/drawing/2014/main" id="{CE6B341C-9DDF-A7B2-7A67-23132918A840}"/>
              </a:ext>
            </a:extLst>
          </p:cNvPr>
          <p:cNvGrpSpPr/>
          <p:nvPr/>
        </p:nvGrpSpPr>
        <p:grpSpPr>
          <a:xfrm>
            <a:off x="9424082" y="1532836"/>
            <a:ext cx="2264462" cy="2264462"/>
            <a:chOff x="9201506" y="1345065"/>
            <a:chExt cx="1940513" cy="1940513"/>
          </a:xfrm>
        </p:grpSpPr>
        <p:pic>
          <p:nvPicPr>
            <p:cNvPr id="9" name="Graphic 8" descr="Internet with solid fill">
              <a:extLst>
                <a:ext uri="{FF2B5EF4-FFF2-40B4-BE49-F238E27FC236}">
                  <a16:creationId xmlns:a16="http://schemas.microsoft.com/office/drawing/2014/main" id="{0FFDD5E2-BB91-2202-9E2D-DC35A7F7CA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01506" y="1345065"/>
              <a:ext cx="1940513" cy="1940513"/>
            </a:xfrm>
            <a:prstGeom prst="rect">
              <a:avLst/>
            </a:prstGeom>
          </p:spPr>
        </p:pic>
        <p:sp>
          <p:nvSpPr>
            <p:cNvPr id="15" name="Freeform: Shape 14">
              <a:extLst>
                <a:ext uri="{FF2B5EF4-FFF2-40B4-BE49-F238E27FC236}">
                  <a16:creationId xmlns:a16="http://schemas.microsoft.com/office/drawing/2014/main" id="{BF360BD6-5405-0F25-C525-A8FB4D1789F0}"/>
                </a:ext>
              </a:extLst>
            </p:cNvPr>
            <p:cNvSpPr/>
            <p:nvPr/>
          </p:nvSpPr>
          <p:spPr>
            <a:xfrm>
              <a:off x="9888771" y="1934730"/>
              <a:ext cx="565982" cy="565982"/>
            </a:xfrm>
            <a:custGeom>
              <a:avLst/>
              <a:gdLst>
                <a:gd name="connsiteX0" fmla="*/ 282991 w 565982"/>
                <a:gd name="connsiteY0" fmla="*/ 0 h 565982"/>
                <a:gd name="connsiteX1" fmla="*/ 0 w 565982"/>
                <a:gd name="connsiteY1" fmla="*/ 282991 h 565982"/>
                <a:gd name="connsiteX2" fmla="*/ 282991 w 565982"/>
                <a:gd name="connsiteY2" fmla="*/ 565983 h 565982"/>
                <a:gd name="connsiteX3" fmla="*/ 565983 w 565982"/>
                <a:gd name="connsiteY3" fmla="*/ 282991 h 565982"/>
                <a:gd name="connsiteX4" fmla="*/ 282991 w 565982"/>
                <a:gd name="connsiteY4" fmla="*/ 0 h 565982"/>
                <a:gd name="connsiteX5" fmla="*/ 303205 w 565982"/>
                <a:gd name="connsiteY5" fmla="*/ 303205 h 565982"/>
                <a:gd name="connsiteX6" fmla="*/ 395986 w 565982"/>
                <a:gd name="connsiteY6" fmla="*/ 303205 h 565982"/>
                <a:gd name="connsiteX7" fmla="*/ 303205 w 565982"/>
                <a:gd name="connsiteY7" fmla="*/ 487352 h 565982"/>
                <a:gd name="connsiteX8" fmla="*/ 303205 w 565982"/>
                <a:gd name="connsiteY8" fmla="*/ 262778 h 565982"/>
                <a:gd name="connsiteX9" fmla="*/ 303205 w 565982"/>
                <a:gd name="connsiteY9" fmla="*/ 78429 h 565982"/>
                <a:gd name="connsiteX10" fmla="*/ 395986 w 565982"/>
                <a:gd name="connsiteY10" fmla="*/ 262778 h 565982"/>
                <a:gd name="connsiteX11" fmla="*/ 262778 w 565982"/>
                <a:gd name="connsiteY11" fmla="*/ 262778 h 565982"/>
                <a:gd name="connsiteX12" fmla="*/ 173029 w 565982"/>
                <a:gd name="connsiteY12" fmla="*/ 262778 h 565982"/>
                <a:gd name="connsiteX13" fmla="*/ 262778 w 565982"/>
                <a:gd name="connsiteY13" fmla="*/ 80855 h 565982"/>
                <a:gd name="connsiteX14" fmla="*/ 262778 w 565982"/>
                <a:gd name="connsiteY14" fmla="*/ 303205 h 565982"/>
                <a:gd name="connsiteX15" fmla="*/ 262778 w 565982"/>
                <a:gd name="connsiteY15" fmla="*/ 485128 h 565982"/>
                <a:gd name="connsiteX16" fmla="*/ 173029 w 565982"/>
                <a:gd name="connsiteY16" fmla="*/ 303205 h 565982"/>
                <a:gd name="connsiteX17" fmla="*/ 132400 w 565982"/>
                <a:gd name="connsiteY17" fmla="*/ 262778 h 565982"/>
                <a:gd name="connsiteX18" fmla="*/ 45885 w 565982"/>
                <a:gd name="connsiteY18" fmla="*/ 262778 h 565982"/>
                <a:gd name="connsiteX19" fmla="*/ 237309 w 565982"/>
                <a:gd name="connsiteY19" fmla="*/ 49524 h 565982"/>
                <a:gd name="connsiteX20" fmla="*/ 132400 w 565982"/>
                <a:gd name="connsiteY20" fmla="*/ 262778 h 565982"/>
                <a:gd name="connsiteX21" fmla="*/ 132400 w 565982"/>
                <a:gd name="connsiteY21" fmla="*/ 303205 h 565982"/>
                <a:gd name="connsiteX22" fmla="*/ 237713 w 565982"/>
                <a:gd name="connsiteY22" fmla="*/ 516662 h 565982"/>
                <a:gd name="connsiteX23" fmla="*/ 45885 w 565982"/>
                <a:gd name="connsiteY23" fmla="*/ 303205 h 565982"/>
                <a:gd name="connsiteX24" fmla="*/ 436615 w 565982"/>
                <a:gd name="connsiteY24" fmla="*/ 303205 h 565982"/>
                <a:gd name="connsiteX25" fmla="*/ 520098 w 565982"/>
                <a:gd name="connsiteY25" fmla="*/ 303205 h 565982"/>
                <a:gd name="connsiteX26" fmla="*/ 331909 w 565982"/>
                <a:gd name="connsiteY26" fmla="*/ 515853 h 565982"/>
                <a:gd name="connsiteX27" fmla="*/ 436615 w 565982"/>
                <a:gd name="connsiteY27" fmla="*/ 303205 h 565982"/>
                <a:gd name="connsiteX28" fmla="*/ 436615 w 565982"/>
                <a:gd name="connsiteY28" fmla="*/ 262778 h 565982"/>
                <a:gd name="connsiteX29" fmla="*/ 332515 w 565982"/>
                <a:gd name="connsiteY29" fmla="*/ 50332 h 565982"/>
                <a:gd name="connsiteX30" fmla="*/ 520098 w 565982"/>
                <a:gd name="connsiteY30" fmla="*/ 262778 h 56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5982" h="565982">
                  <a:moveTo>
                    <a:pt x="282991" y="0"/>
                  </a:moveTo>
                  <a:cubicBezTo>
                    <a:pt x="126699" y="0"/>
                    <a:pt x="0" y="126699"/>
                    <a:pt x="0" y="282991"/>
                  </a:cubicBezTo>
                  <a:cubicBezTo>
                    <a:pt x="0" y="439284"/>
                    <a:pt x="126699" y="565983"/>
                    <a:pt x="282991" y="565983"/>
                  </a:cubicBezTo>
                  <a:cubicBezTo>
                    <a:pt x="439284" y="565983"/>
                    <a:pt x="565983" y="439284"/>
                    <a:pt x="565983" y="282991"/>
                  </a:cubicBezTo>
                  <a:cubicBezTo>
                    <a:pt x="565983" y="126699"/>
                    <a:pt x="439284" y="0"/>
                    <a:pt x="282991" y="0"/>
                  </a:cubicBezTo>
                  <a:close/>
                  <a:moveTo>
                    <a:pt x="303205" y="303205"/>
                  </a:moveTo>
                  <a:lnTo>
                    <a:pt x="395986" y="303205"/>
                  </a:lnTo>
                  <a:cubicBezTo>
                    <a:pt x="385420" y="372890"/>
                    <a:pt x="352921" y="437394"/>
                    <a:pt x="303205" y="487352"/>
                  </a:cubicBezTo>
                  <a:close/>
                  <a:moveTo>
                    <a:pt x="303205" y="262778"/>
                  </a:moveTo>
                  <a:lnTo>
                    <a:pt x="303205" y="78429"/>
                  </a:lnTo>
                  <a:cubicBezTo>
                    <a:pt x="352971" y="128434"/>
                    <a:pt x="385475" y="193016"/>
                    <a:pt x="395986" y="262778"/>
                  </a:cubicBezTo>
                  <a:close/>
                  <a:moveTo>
                    <a:pt x="262778" y="262778"/>
                  </a:moveTo>
                  <a:lnTo>
                    <a:pt x="173029" y="262778"/>
                  </a:lnTo>
                  <a:cubicBezTo>
                    <a:pt x="183081" y="194211"/>
                    <a:pt x="214485" y="130556"/>
                    <a:pt x="262778" y="80855"/>
                  </a:cubicBezTo>
                  <a:close/>
                  <a:moveTo>
                    <a:pt x="262778" y="303205"/>
                  </a:moveTo>
                  <a:lnTo>
                    <a:pt x="262778" y="485128"/>
                  </a:lnTo>
                  <a:cubicBezTo>
                    <a:pt x="214576" y="435362"/>
                    <a:pt x="183186" y="371740"/>
                    <a:pt x="173029" y="303205"/>
                  </a:cubicBezTo>
                  <a:close/>
                  <a:moveTo>
                    <a:pt x="132400" y="262778"/>
                  </a:moveTo>
                  <a:lnTo>
                    <a:pt x="45885" y="262778"/>
                  </a:lnTo>
                  <a:cubicBezTo>
                    <a:pt x="54858" y="156899"/>
                    <a:pt x="133010" y="69836"/>
                    <a:pt x="237309" y="49524"/>
                  </a:cubicBezTo>
                  <a:cubicBezTo>
                    <a:pt x="179683" y="107025"/>
                    <a:pt x="142783" y="182034"/>
                    <a:pt x="132400" y="262778"/>
                  </a:cubicBezTo>
                  <a:close/>
                  <a:moveTo>
                    <a:pt x="132400" y="303205"/>
                  </a:moveTo>
                  <a:cubicBezTo>
                    <a:pt x="142791" y="384088"/>
                    <a:pt x="179849" y="459200"/>
                    <a:pt x="237713" y="516662"/>
                  </a:cubicBezTo>
                  <a:cubicBezTo>
                    <a:pt x="133259" y="496363"/>
                    <a:pt x="54951" y="409226"/>
                    <a:pt x="45885" y="303205"/>
                  </a:cubicBezTo>
                  <a:close/>
                  <a:moveTo>
                    <a:pt x="436615" y="303205"/>
                  </a:moveTo>
                  <a:lnTo>
                    <a:pt x="520098" y="303205"/>
                  </a:lnTo>
                  <a:cubicBezTo>
                    <a:pt x="511246" y="407884"/>
                    <a:pt x="434736" y="494340"/>
                    <a:pt x="331909" y="515853"/>
                  </a:cubicBezTo>
                  <a:cubicBezTo>
                    <a:pt x="389503" y="458600"/>
                    <a:pt x="426351" y="383765"/>
                    <a:pt x="436615" y="303205"/>
                  </a:cubicBezTo>
                  <a:close/>
                  <a:moveTo>
                    <a:pt x="436615" y="262778"/>
                  </a:moveTo>
                  <a:cubicBezTo>
                    <a:pt x="426268" y="182428"/>
                    <a:pt x="389671" y="107745"/>
                    <a:pt x="332515" y="50332"/>
                  </a:cubicBezTo>
                  <a:cubicBezTo>
                    <a:pt x="435037" y="72058"/>
                    <a:pt x="511234" y="158356"/>
                    <a:pt x="520098" y="262778"/>
                  </a:cubicBezTo>
                  <a:close/>
                </a:path>
              </a:pathLst>
            </a:custGeom>
            <a:solidFill>
              <a:schemeClr val="accent2"/>
            </a:solidFill>
            <a:ln w="20141" cap="flat">
              <a:noFill/>
              <a:prstDash val="solid"/>
              <a:miter/>
            </a:ln>
          </p:spPr>
          <p:txBody>
            <a:bodyPr rtlCol="0" anchor="ctr"/>
            <a:lstStyle/>
            <a:p>
              <a:endParaRPr lang="en-US"/>
            </a:p>
          </p:txBody>
        </p:sp>
      </p:grpSp>
    </p:spTree>
    <p:extLst>
      <p:ext uri="{BB962C8B-B14F-4D97-AF65-F5344CB8AC3E}">
        <p14:creationId xmlns:p14="http://schemas.microsoft.com/office/powerpoint/2010/main" val="3403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500" fill="hold"/>
                                        <p:tgtEl>
                                          <p:spTgt spid="60"/>
                                        </p:tgtEl>
                                        <p:attrNameLst>
                                          <p:attrName>ppt_x</p:attrName>
                                        </p:attrNameLst>
                                      </p:cBhvr>
                                      <p:tavLst>
                                        <p:tav tm="0">
                                          <p:val>
                                            <p:strVal val="1+#ppt_w/2"/>
                                          </p:val>
                                        </p:tav>
                                        <p:tav tm="100000">
                                          <p:val>
                                            <p:strVal val="#ppt_x"/>
                                          </p:val>
                                        </p:tav>
                                      </p:tavLst>
                                    </p:anim>
                                    <p:anim calcmode="lin" valueType="num">
                                      <p:cBhvr additive="base">
                                        <p:cTn id="8" dur="1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500" fill="hold"/>
                                        <p:tgtEl>
                                          <p:spTgt spid="55"/>
                                        </p:tgtEl>
                                        <p:attrNameLst>
                                          <p:attrName>ppt_x</p:attrName>
                                        </p:attrNameLst>
                                      </p:cBhvr>
                                      <p:tavLst>
                                        <p:tav tm="0">
                                          <p:val>
                                            <p:strVal val="1+#ppt_w/2"/>
                                          </p:val>
                                        </p:tav>
                                        <p:tav tm="100000">
                                          <p:val>
                                            <p:strVal val="#ppt_x"/>
                                          </p:val>
                                        </p:tav>
                                      </p:tavLst>
                                    </p:anim>
                                    <p:anim calcmode="lin" valueType="num">
                                      <p:cBhvr additive="base">
                                        <p:cTn id="12" dur="1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500" fill="hold"/>
                                        <p:tgtEl>
                                          <p:spTgt spid="59"/>
                                        </p:tgtEl>
                                        <p:attrNameLst>
                                          <p:attrName>ppt_x</p:attrName>
                                        </p:attrNameLst>
                                      </p:cBhvr>
                                      <p:tavLst>
                                        <p:tav tm="0">
                                          <p:val>
                                            <p:strVal val="1+#ppt_w/2"/>
                                          </p:val>
                                        </p:tav>
                                        <p:tav tm="100000">
                                          <p:val>
                                            <p:strVal val="#ppt_x"/>
                                          </p:val>
                                        </p:tav>
                                      </p:tavLst>
                                    </p:anim>
                                    <p:anim calcmode="lin" valueType="num">
                                      <p:cBhvr additive="base">
                                        <p:cTn id="16" dur="1500" fill="hold"/>
                                        <p:tgtEl>
                                          <p:spTgt spid="59"/>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1+#ppt_w/2"/>
                                          </p:val>
                                        </p:tav>
                                        <p:tav tm="100000">
                                          <p:val>
                                            <p:strVal val="#ppt_x"/>
                                          </p:val>
                                        </p:tav>
                                      </p:tavLst>
                                    </p:anim>
                                    <p:anim calcmode="lin" valueType="num">
                                      <p:cBhvr additive="base">
                                        <p:cTn id="20" dur="1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decel="100000" fill="hold" grpId="1"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1+#ppt_w/2"/>
                                          </p:val>
                                        </p:tav>
                                        <p:tav tm="100000">
                                          <p:val>
                                            <p:strVal val="#ppt_x"/>
                                          </p:val>
                                        </p:tav>
                                      </p:tavLst>
                                    </p:anim>
                                    <p:anim calcmode="lin" valueType="num">
                                      <p:cBhvr additive="base">
                                        <p:cTn id="24" dur="1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1+#ppt_w/2"/>
                                          </p:val>
                                        </p:tav>
                                        <p:tav tm="100000">
                                          <p:val>
                                            <p:strVal val="#ppt_x"/>
                                          </p:val>
                                        </p:tav>
                                      </p:tavLst>
                                    </p:anim>
                                    <p:anim calcmode="lin" valueType="num">
                                      <p:cBhvr additive="base">
                                        <p:cTn id="28" dur="1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4"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650"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812923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Grooper Roadmap</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3810645" y="1819862"/>
            <a:ext cx="6019981" cy="954107"/>
            <a:chOff x="2697480" y="1704407"/>
            <a:chExt cx="5829300" cy="954107"/>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Grooper as a document repository</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Content Placeholder 2">
            <a:extLst>
              <a:ext uri="{FF2B5EF4-FFF2-40B4-BE49-F238E27FC236}">
                <a16:creationId xmlns:a16="http://schemas.microsoft.com/office/drawing/2014/main" id="{1135A894-2F96-1415-CC87-AD22BE5F1FD1}"/>
              </a:ext>
            </a:extLst>
          </p:cNvPr>
          <p:cNvSpPr txBox="1">
            <a:spLocks/>
          </p:cNvSpPr>
          <p:nvPr/>
        </p:nvSpPr>
        <p:spPr>
          <a:xfrm>
            <a:off x="2069625" y="2581379"/>
            <a:ext cx="9357518" cy="27552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Current philosophy:  Get documents in, process them, get content out, dispose Batches</a:t>
            </a:r>
          </a:p>
          <a:p>
            <a:pPr>
              <a:spcBef>
                <a:spcPts val="1800"/>
              </a:spcBef>
            </a:pPr>
            <a:r>
              <a:rPr lang="en-US" sz="2000" dirty="0">
                <a:solidFill>
                  <a:schemeClr val="tx1">
                    <a:lumMod val="20000"/>
                    <a:lumOff val="80000"/>
                  </a:schemeClr>
                </a:solidFill>
              </a:rPr>
              <a:t>Roadmap goal:  Make Grooper a usable document repository</a:t>
            </a:r>
          </a:p>
          <a:p>
            <a:pPr lvl="1"/>
            <a:r>
              <a:rPr lang="en-US" sz="1600" dirty="0">
                <a:solidFill>
                  <a:schemeClr val="tx1">
                    <a:lumMod val="20000"/>
                    <a:lumOff val="80000"/>
                  </a:schemeClr>
                </a:solidFill>
              </a:rPr>
              <a:t>Keep documents and their data in Grooper.</a:t>
            </a:r>
          </a:p>
          <a:p>
            <a:pPr lvl="1"/>
            <a:r>
              <a:rPr lang="en-US" sz="1600" dirty="0">
                <a:solidFill>
                  <a:schemeClr val="tx1">
                    <a:lumMod val="20000"/>
                    <a:lumOff val="80000"/>
                  </a:schemeClr>
                </a:solidFill>
              </a:rPr>
              <a:t>Less overhead. Locate documents in the same platform you used to process it</a:t>
            </a:r>
          </a:p>
          <a:p>
            <a:pPr lvl="1"/>
            <a:r>
              <a:rPr lang="en-US" sz="1600" dirty="0">
                <a:solidFill>
                  <a:schemeClr val="tx1">
                    <a:lumMod val="20000"/>
                    <a:lumOff val="80000"/>
                  </a:schemeClr>
                </a:solidFill>
              </a:rPr>
              <a:t>Makes it much easier to re-process content.</a:t>
            </a:r>
          </a:p>
          <a:p>
            <a:pPr lvl="1"/>
            <a:r>
              <a:rPr lang="en-US" sz="1600" dirty="0">
                <a:solidFill>
                  <a:schemeClr val="tx1">
                    <a:lumMod val="20000"/>
                    <a:lumOff val="80000"/>
                  </a:schemeClr>
                </a:solidFill>
              </a:rPr>
              <a:t>Iterative processing design becomes easier to implement.</a:t>
            </a:r>
          </a:p>
          <a:p>
            <a:pPr>
              <a:spcBef>
                <a:spcPts val="1800"/>
              </a:spcBef>
            </a:pPr>
            <a:r>
              <a:rPr lang="en-US" sz="2000" dirty="0">
                <a:solidFill>
                  <a:schemeClr val="tx1">
                    <a:lumMod val="20000"/>
                    <a:lumOff val="80000"/>
                  </a:schemeClr>
                </a:solidFill>
              </a:rPr>
              <a:t>What needs to happen to make this possible?</a:t>
            </a:r>
          </a:p>
        </p:txBody>
      </p:sp>
      <p:sp>
        <p:nvSpPr>
          <p:cNvPr id="11" name="Content Placeholder 2">
            <a:extLst>
              <a:ext uri="{FF2B5EF4-FFF2-40B4-BE49-F238E27FC236}">
                <a16:creationId xmlns:a16="http://schemas.microsoft.com/office/drawing/2014/main" id="{96A4398C-2BF3-2147-E833-933C0B377A26}"/>
              </a:ext>
            </a:extLst>
          </p:cNvPr>
          <p:cNvSpPr txBox="1">
            <a:spLocks/>
          </p:cNvSpPr>
          <p:nvPr/>
        </p:nvSpPr>
        <p:spPr>
          <a:xfrm>
            <a:off x="2585347" y="5150798"/>
            <a:ext cx="9357518" cy="8482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chemeClr val="tx1">
                    <a:lumMod val="20000"/>
                    <a:lumOff val="80000"/>
                  </a:schemeClr>
                </a:solidFill>
              </a:rPr>
              <a:t>Must be able to search for documents and their data</a:t>
            </a:r>
          </a:p>
          <a:p>
            <a:r>
              <a:rPr lang="en-US" sz="2000" i="1" dirty="0">
                <a:solidFill>
                  <a:schemeClr val="tx1">
                    <a:lumMod val="20000"/>
                    <a:lumOff val="80000"/>
                  </a:schemeClr>
                </a:solidFill>
              </a:rPr>
              <a:t>Batches need to be more lightweight</a:t>
            </a:r>
          </a:p>
          <a:p>
            <a:pPr marL="0" indent="0">
              <a:buNone/>
            </a:pPr>
            <a:endParaRPr lang="en-US" sz="2000" dirty="0">
              <a:solidFill>
                <a:schemeClr val="tx1">
                  <a:lumMod val="20000"/>
                  <a:lumOff val="80000"/>
                </a:schemeClr>
              </a:solidFill>
            </a:endParaRPr>
          </a:p>
        </p:txBody>
      </p:sp>
    </p:spTree>
    <p:extLst>
      <p:ext uri="{BB962C8B-B14F-4D97-AF65-F5344CB8AC3E}">
        <p14:creationId xmlns:p14="http://schemas.microsoft.com/office/powerpoint/2010/main" val="34081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decel="10000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1+#ppt_w/2"/>
                                          </p:val>
                                        </p:tav>
                                        <p:tav tm="100000">
                                          <p:val>
                                            <p:strVal val="#ppt_x"/>
                                          </p:val>
                                        </p:tav>
                                      </p:tavLst>
                                    </p:anim>
                                    <p:anim calcmode="lin" valueType="num">
                                      <p:cBhvr additive="base">
                                        <p:cTn id="3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4387780" y="1775794"/>
            <a:ext cx="2482375"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AI Search</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Content Placeholder 2">
            <a:extLst>
              <a:ext uri="{FF2B5EF4-FFF2-40B4-BE49-F238E27FC236}">
                <a16:creationId xmlns:a16="http://schemas.microsoft.com/office/drawing/2014/main" id="{1135A894-2F96-1415-CC87-AD22BE5F1FD1}"/>
              </a:ext>
            </a:extLst>
          </p:cNvPr>
          <p:cNvSpPr txBox="1">
            <a:spLocks/>
          </p:cNvSpPr>
          <p:nvPr/>
        </p:nvSpPr>
        <p:spPr>
          <a:xfrm>
            <a:off x="950208" y="2465516"/>
            <a:ext cx="9357518" cy="37643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To create a document search and retrieval mechanism we’ve integrated Grooper with Azure’s AI Search service.</a:t>
            </a:r>
          </a:p>
          <a:p>
            <a:pPr lvl="1"/>
            <a:r>
              <a:rPr lang="en-US" sz="1600" dirty="0">
                <a:solidFill>
                  <a:schemeClr val="tx1">
                    <a:lumMod val="20000"/>
                    <a:lumOff val="80000"/>
                  </a:schemeClr>
                </a:solidFill>
              </a:rPr>
              <a:t>Provides secure information retrieval at scale over user owned content</a:t>
            </a:r>
          </a:p>
          <a:p>
            <a:pPr lvl="1"/>
            <a:r>
              <a:rPr lang="en-US" sz="1600" dirty="0">
                <a:solidFill>
                  <a:schemeClr val="tx1">
                    <a:lumMod val="20000"/>
                    <a:lumOff val="80000"/>
                  </a:schemeClr>
                </a:solidFill>
              </a:rPr>
              <a:t>Uses a “rich query syntax for vector queries, text search, hybrid queries, fuzzy search and others.”</a:t>
            </a:r>
          </a:p>
          <a:p>
            <a:pPr lvl="1"/>
            <a:r>
              <a:rPr lang="en-US" sz="1600" dirty="0">
                <a:solidFill>
                  <a:schemeClr val="tx1">
                    <a:lumMod val="20000"/>
                    <a:lumOff val="80000"/>
                  </a:schemeClr>
                </a:solidFill>
              </a:rPr>
              <a:t>Offers full text and metadata search capabilities</a:t>
            </a:r>
          </a:p>
          <a:p>
            <a:r>
              <a:rPr lang="en-US" sz="2000" dirty="0">
                <a:solidFill>
                  <a:schemeClr val="tx1">
                    <a:lumMod val="20000"/>
                    <a:lumOff val="80000"/>
                  </a:schemeClr>
                </a:solidFill>
              </a:rPr>
              <a:t>General steps:</a:t>
            </a:r>
          </a:p>
          <a:p>
            <a:pPr lvl="1"/>
            <a:r>
              <a:rPr lang="en-US" sz="1600" dirty="0">
                <a:solidFill>
                  <a:schemeClr val="tx1">
                    <a:lumMod val="20000"/>
                    <a:lumOff val="80000"/>
                  </a:schemeClr>
                </a:solidFill>
              </a:rPr>
              <a:t>Create an AI Search service in Azure (requires a subscription in Azure)</a:t>
            </a:r>
          </a:p>
          <a:p>
            <a:pPr lvl="1"/>
            <a:r>
              <a:rPr lang="en-US" sz="1600" dirty="0">
                <a:solidFill>
                  <a:schemeClr val="tx1">
                    <a:lumMod val="20000"/>
                    <a:lumOff val="80000"/>
                  </a:schemeClr>
                </a:solidFill>
              </a:rPr>
              <a:t>Point Grooper at it with the AI Search Repository option</a:t>
            </a:r>
          </a:p>
          <a:p>
            <a:pPr lvl="1"/>
            <a:r>
              <a:rPr lang="en-US" sz="1600" dirty="0">
                <a:solidFill>
                  <a:schemeClr val="tx1">
                    <a:lumMod val="20000"/>
                    <a:lumOff val="80000"/>
                  </a:schemeClr>
                </a:solidFill>
              </a:rPr>
              <a:t>Enable an Indexing Behavior on a Content Type (Content Model)</a:t>
            </a:r>
          </a:p>
          <a:p>
            <a:pPr lvl="1"/>
            <a:r>
              <a:rPr lang="en-US" sz="1600" dirty="0">
                <a:solidFill>
                  <a:schemeClr val="tx1">
                    <a:lumMod val="20000"/>
                    <a:lumOff val="80000"/>
                  </a:schemeClr>
                </a:solidFill>
              </a:rPr>
              <a:t>Create the index from Grooper with the “Create Search Index” command</a:t>
            </a:r>
          </a:p>
          <a:p>
            <a:pPr lvl="1"/>
            <a:r>
              <a:rPr lang="en-US" sz="1600" dirty="0">
                <a:solidFill>
                  <a:schemeClr val="tx1">
                    <a:lumMod val="20000"/>
                    <a:lumOff val="80000"/>
                  </a:schemeClr>
                </a:solidFill>
              </a:rPr>
              <a:t>Index documents in Grooper</a:t>
            </a:r>
          </a:p>
          <a:p>
            <a:pPr lvl="1"/>
            <a:r>
              <a:rPr lang="en-US" sz="1600" dirty="0">
                <a:solidFill>
                  <a:schemeClr val="tx1">
                    <a:lumMod val="20000"/>
                    <a:lumOff val="80000"/>
                  </a:schemeClr>
                </a:solidFill>
              </a:rPr>
              <a:t>Use the Search page to query the Search Index</a:t>
            </a:r>
          </a:p>
          <a:p>
            <a:pPr marL="0" indent="0">
              <a:buNone/>
            </a:pPr>
            <a:endParaRPr lang="en-US" sz="2000" dirty="0">
              <a:solidFill>
                <a:schemeClr val="tx1">
                  <a:lumMod val="20000"/>
                  <a:lumOff val="80000"/>
                </a:schemeClr>
              </a:solidFill>
            </a:endParaRPr>
          </a:p>
        </p:txBody>
      </p:sp>
      <p:grpSp>
        <p:nvGrpSpPr>
          <p:cNvPr id="25" name="Group 24">
            <a:extLst>
              <a:ext uri="{FF2B5EF4-FFF2-40B4-BE49-F238E27FC236}">
                <a16:creationId xmlns:a16="http://schemas.microsoft.com/office/drawing/2014/main" id="{3F390E17-10D2-5875-6D43-2B336016D8B4}"/>
              </a:ext>
            </a:extLst>
          </p:cNvPr>
          <p:cNvGrpSpPr/>
          <p:nvPr/>
        </p:nvGrpSpPr>
        <p:grpSpPr>
          <a:xfrm>
            <a:off x="9666974" y="4293217"/>
            <a:ext cx="1751088" cy="1751088"/>
            <a:chOff x="9666974" y="4293217"/>
            <a:chExt cx="1751088" cy="1751088"/>
          </a:xfrm>
        </p:grpSpPr>
        <p:pic>
          <p:nvPicPr>
            <p:cNvPr id="7" name="Graphic 6" descr="Search Inventory with solid fill">
              <a:extLst>
                <a:ext uri="{FF2B5EF4-FFF2-40B4-BE49-F238E27FC236}">
                  <a16:creationId xmlns:a16="http://schemas.microsoft.com/office/drawing/2014/main" id="{C52D92B6-3994-5E48-1E53-A5498840E6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66974" y="4293217"/>
              <a:ext cx="1751088" cy="1751088"/>
            </a:xfrm>
            <a:prstGeom prst="rect">
              <a:avLst/>
            </a:prstGeom>
          </p:spPr>
        </p:pic>
        <p:sp>
          <p:nvSpPr>
            <p:cNvPr id="15" name="Freeform: Shape 14">
              <a:extLst>
                <a:ext uri="{FF2B5EF4-FFF2-40B4-BE49-F238E27FC236}">
                  <a16:creationId xmlns:a16="http://schemas.microsoft.com/office/drawing/2014/main" id="{F79D2EA5-49D0-2930-102D-1066A594710E}"/>
                </a:ext>
              </a:extLst>
            </p:cNvPr>
            <p:cNvSpPr/>
            <p:nvPr/>
          </p:nvSpPr>
          <p:spPr>
            <a:xfrm>
              <a:off x="10588703" y="4647775"/>
              <a:ext cx="136219" cy="265618"/>
            </a:xfrm>
            <a:custGeom>
              <a:avLst/>
              <a:gdLst>
                <a:gd name="connsiteX0" fmla="*/ 136220 w 136219"/>
                <a:gd name="connsiteY0" fmla="*/ 0 h 265618"/>
                <a:gd name="connsiteX1" fmla="*/ 121864 w 136219"/>
                <a:gd name="connsiteY1" fmla="*/ 7807 h 265618"/>
                <a:gd name="connsiteX2" fmla="*/ 4031 w 136219"/>
                <a:gd name="connsiteY2" fmla="*/ 265618 h 265618"/>
                <a:gd name="connsiteX3" fmla="*/ 136220 w 136219"/>
                <a:gd name="connsiteY3" fmla="*/ 265618 h 265618"/>
              </a:gdLst>
              <a:ahLst/>
              <a:cxnLst>
                <a:cxn ang="0">
                  <a:pos x="connsiteX0" y="connsiteY0"/>
                </a:cxn>
                <a:cxn ang="0">
                  <a:pos x="connsiteX1" y="connsiteY1"/>
                </a:cxn>
                <a:cxn ang="0">
                  <a:pos x="connsiteX2" y="connsiteY2"/>
                </a:cxn>
                <a:cxn ang="0">
                  <a:pos x="connsiteX3" y="connsiteY3"/>
                </a:cxn>
              </a:cxnLst>
              <a:rect l="l" t="t" r="r" b="b"/>
              <a:pathLst>
                <a:path w="136219" h="265618">
                  <a:moveTo>
                    <a:pt x="136220" y="0"/>
                  </a:moveTo>
                  <a:cubicBezTo>
                    <a:pt x="131355" y="2431"/>
                    <a:pt x="126570" y="5034"/>
                    <a:pt x="121864" y="7807"/>
                  </a:cubicBezTo>
                  <a:cubicBezTo>
                    <a:pt x="32446" y="60564"/>
                    <a:pt x="-14593" y="163480"/>
                    <a:pt x="4031" y="265618"/>
                  </a:cubicBezTo>
                  <a:lnTo>
                    <a:pt x="136220" y="265618"/>
                  </a:lnTo>
                  <a:close/>
                </a:path>
              </a:pathLst>
            </a:custGeom>
            <a:solidFill>
              <a:schemeClr val="accent2"/>
            </a:solidFill>
            <a:ln w="1815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58FBAE4-3348-7B95-796F-26E595AD10AB}"/>
                </a:ext>
              </a:extLst>
            </p:cNvPr>
            <p:cNvSpPr/>
            <p:nvPr/>
          </p:nvSpPr>
          <p:spPr>
            <a:xfrm>
              <a:off x="10609314" y="4968115"/>
              <a:ext cx="352698" cy="148430"/>
            </a:xfrm>
            <a:custGeom>
              <a:avLst/>
              <a:gdLst>
                <a:gd name="connsiteX0" fmla="*/ 0 w 352698"/>
                <a:gd name="connsiteY0" fmla="*/ 0 h 148430"/>
                <a:gd name="connsiteX1" fmla="*/ 325921 w 352698"/>
                <a:gd name="connsiteY1" fmla="*/ 127645 h 148430"/>
                <a:gd name="connsiteX2" fmla="*/ 352042 w 352698"/>
                <a:gd name="connsiteY2" fmla="*/ 114331 h 148430"/>
                <a:gd name="connsiteX3" fmla="*/ 352698 w 352698"/>
                <a:gd name="connsiteY3" fmla="*/ 113894 h 148430"/>
                <a:gd name="connsiteX4" fmla="*/ 352698 w 352698"/>
                <a:gd name="connsiteY4" fmla="*/ 0 h 148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98" h="148430">
                  <a:moveTo>
                    <a:pt x="0" y="0"/>
                  </a:moveTo>
                  <a:cubicBezTo>
                    <a:pt x="54753" y="125248"/>
                    <a:pt x="200673" y="182398"/>
                    <a:pt x="325921" y="127645"/>
                  </a:cubicBezTo>
                  <a:cubicBezTo>
                    <a:pt x="334883" y="123727"/>
                    <a:pt x="343605" y="119282"/>
                    <a:pt x="352042" y="114331"/>
                  </a:cubicBezTo>
                  <a:cubicBezTo>
                    <a:pt x="352261" y="114186"/>
                    <a:pt x="352479" y="114021"/>
                    <a:pt x="352698" y="113894"/>
                  </a:cubicBezTo>
                  <a:lnTo>
                    <a:pt x="352698" y="0"/>
                  </a:lnTo>
                  <a:close/>
                </a:path>
              </a:pathLst>
            </a:custGeom>
            <a:solidFill>
              <a:schemeClr val="accent2"/>
            </a:solidFill>
            <a:ln w="1815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EFFA10F8-FF0B-E87F-33FB-AFD2238426BE}"/>
                </a:ext>
              </a:extLst>
            </p:cNvPr>
            <p:cNvSpPr/>
            <p:nvPr/>
          </p:nvSpPr>
          <p:spPr>
            <a:xfrm>
              <a:off x="10460504" y="4493392"/>
              <a:ext cx="847601" cy="1117071"/>
            </a:xfrm>
            <a:custGeom>
              <a:avLst/>
              <a:gdLst>
                <a:gd name="connsiteX0" fmla="*/ 698998 w 847601"/>
                <a:gd name="connsiteY0" fmla="*/ 185538 h 1117071"/>
                <a:gd name="connsiteX1" fmla="*/ 185537 w 847601"/>
                <a:gd name="connsiteY1" fmla="*/ 51573 h 1117071"/>
                <a:gd name="connsiteX2" fmla="*/ 51573 w 847601"/>
                <a:gd name="connsiteY2" fmla="*/ 565034 h 1117071"/>
                <a:gd name="connsiteX3" fmla="*/ 520570 w 847601"/>
                <a:gd name="connsiteY3" fmla="*/ 721244 h 1117071"/>
                <a:gd name="connsiteX4" fmla="*/ 566645 w 847601"/>
                <a:gd name="connsiteY4" fmla="*/ 799678 h 1117071"/>
                <a:gd name="connsiteX5" fmla="*/ 570439 w 847601"/>
                <a:gd name="connsiteY5" fmla="*/ 881924 h 1117071"/>
                <a:gd name="connsiteX6" fmla="*/ 683530 w 847601"/>
                <a:gd name="connsiteY6" fmla="*/ 1074361 h 1117071"/>
                <a:gd name="connsiteX7" fmla="*/ 804892 w 847601"/>
                <a:gd name="connsiteY7" fmla="*/ 1104331 h 1117071"/>
                <a:gd name="connsiteX8" fmla="*/ 835948 w 847601"/>
                <a:gd name="connsiteY8" fmla="*/ 984819 h 1117071"/>
                <a:gd name="connsiteX9" fmla="*/ 722857 w 847601"/>
                <a:gd name="connsiteY9" fmla="*/ 792382 h 1117071"/>
                <a:gd name="connsiteX10" fmla="*/ 652941 w 847601"/>
                <a:gd name="connsiteY10" fmla="*/ 749024 h 1117071"/>
                <a:gd name="connsiteX11" fmla="*/ 606865 w 847601"/>
                <a:gd name="connsiteY11" fmla="*/ 670590 h 1117071"/>
                <a:gd name="connsiteX12" fmla="*/ 698998 w 847601"/>
                <a:gd name="connsiteY12" fmla="*/ 185538 h 1117071"/>
                <a:gd name="connsiteX13" fmla="*/ 114846 w 847601"/>
                <a:gd name="connsiteY13" fmla="*/ 528752 h 1117071"/>
                <a:gd name="connsiteX14" fmla="*/ 222317 w 847601"/>
                <a:gd name="connsiteY14" fmla="*/ 115017 h 1117071"/>
                <a:gd name="connsiteX15" fmla="*/ 636052 w 847601"/>
                <a:gd name="connsiteY15" fmla="*/ 222488 h 1117071"/>
                <a:gd name="connsiteX16" fmla="*/ 528581 w 847601"/>
                <a:gd name="connsiteY16" fmla="*/ 636223 h 1117071"/>
                <a:gd name="connsiteX17" fmla="*/ 528577 w 847601"/>
                <a:gd name="connsiteY17" fmla="*/ 636225 h 1117071"/>
                <a:gd name="connsiteX18" fmla="*/ 114846 w 847601"/>
                <a:gd name="connsiteY18" fmla="*/ 528752 h 111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7601" h="1117071">
                  <a:moveTo>
                    <a:pt x="698998" y="185538"/>
                  </a:moveTo>
                  <a:cubicBezTo>
                    <a:pt x="594203" y="6756"/>
                    <a:pt x="364320" y="-53221"/>
                    <a:pt x="185537" y="51573"/>
                  </a:cubicBezTo>
                  <a:cubicBezTo>
                    <a:pt x="6756" y="156368"/>
                    <a:pt x="-53222" y="386253"/>
                    <a:pt x="51573" y="565034"/>
                  </a:cubicBezTo>
                  <a:cubicBezTo>
                    <a:pt x="146672" y="727274"/>
                    <a:pt x="347181" y="794058"/>
                    <a:pt x="520570" y="721244"/>
                  </a:cubicBezTo>
                  <a:lnTo>
                    <a:pt x="566645" y="799678"/>
                  </a:lnTo>
                  <a:cubicBezTo>
                    <a:pt x="554256" y="826039"/>
                    <a:pt x="555675" y="856816"/>
                    <a:pt x="570439" y="881924"/>
                  </a:cubicBezTo>
                  <a:lnTo>
                    <a:pt x="683530" y="1074361"/>
                  </a:lnTo>
                  <a:cubicBezTo>
                    <a:pt x="708768" y="1116150"/>
                    <a:pt x="763103" y="1129568"/>
                    <a:pt x="804892" y="1104331"/>
                  </a:cubicBezTo>
                  <a:cubicBezTo>
                    <a:pt x="845966" y="1079525"/>
                    <a:pt x="859748" y="1026482"/>
                    <a:pt x="835948" y="984819"/>
                  </a:cubicBezTo>
                  <a:lnTo>
                    <a:pt x="722857" y="792382"/>
                  </a:lnTo>
                  <a:cubicBezTo>
                    <a:pt x="708118" y="767292"/>
                    <a:pt x="681967" y="751074"/>
                    <a:pt x="652941" y="749024"/>
                  </a:cubicBezTo>
                  <a:lnTo>
                    <a:pt x="606865" y="670590"/>
                  </a:lnTo>
                  <a:cubicBezTo>
                    <a:pt x="754480" y="554651"/>
                    <a:pt x="793823" y="347527"/>
                    <a:pt x="698998" y="185538"/>
                  </a:cubicBezTo>
                  <a:close/>
                  <a:moveTo>
                    <a:pt x="114846" y="528752"/>
                  </a:moveTo>
                  <a:cubicBezTo>
                    <a:pt x="30274" y="384825"/>
                    <a:pt x="78391" y="199589"/>
                    <a:pt x="222317" y="115017"/>
                  </a:cubicBezTo>
                  <a:cubicBezTo>
                    <a:pt x="366244" y="30445"/>
                    <a:pt x="551480" y="78561"/>
                    <a:pt x="636052" y="222488"/>
                  </a:cubicBezTo>
                  <a:cubicBezTo>
                    <a:pt x="720624" y="366415"/>
                    <a:pt x="672508" y="551651"/>
                    <a:pt x="528581" y="636223"/>
                  </a:cubicBezTo>
                  <a:cubicBezTo>
                    <a:pt x="528579" y="636223"/>
                    <a:pt x="528579" y="636225"/>
                    <a:pt x="528577" y="636225"/>
                  </a:cubicBezTo>
                  <a:cubicBezTo>
                    <a:pt x="384621" y="720589"/>
                    <a:pt x="199542" y="672512"/>
                    <a:pt x="114846" y="528752"/>
                  </a:cubicBezTo>
                  <a:close/>
                </a:path>
              </a:pathLst>
            </a:custGeom>
            <a:solidFill>
              <a:schemeClr val="accent2"/>
            </a:solidFill>
            <a:ln w="18157" cap="flat">
              <a:noFill/>
              <a:prstDash val="solid"/>
              <a:miter/>
            </a:ln>
          </p:spPr>
          <p:txBody>
            <a:bodyPr rtlCol="0" anchor="ctr"/>
            <a:lstStyle/>
            <a:p>
              <a:endParaRPr lang="en-US"/>
            </a:p>
          </p:txBody>
        </p:sp>
      </p:grpSp>
    </p:spTree>
    <p:extLst>
      <p:ext uri="{BB962C8B-B14F-4D97-AF65-F5344CB8AC3E}">
        <p14:creationId xmlns:p14="http://schemas.microsoft.com/office/powerpoint/2010/main" val="393596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75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750" fill="hold"/>
                                        <p:tgtEl>
                                          <p:spTgt spid="25"/>
                                        </p:tgtEl>
                                        <p:attrNameLst>
                                          <p:attrName>ppt_x</p:attrName>
                                        </p:attrNameLst>
                                      </p:cBhvr>
                                      <p:tavLst>
                                        <p:tav tm="0">
                                          <p:val>
                                            <p:strVal val="1+#ppt_w/2"/>
                                          </p:val>
                                        </p:tav>
                                        <p:tav tm="100000">
                                          <p:val>
                                            <p:strVal val="#ppt_x"/>
                                          </p:val>
                                        </p:tav>
                                      </p:tavLst>
                                    </p:anim>
                                    <p:anim calcmode="lin" valueType="num">
                                      <p:cBhvr additive="base">
                                        <p:cTn id="3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2746417" y="1629290"/>
            <a:ext cx="3588432" cy="954107"/>
            <a:chOff x="2697480" y="1704407"/>
            <a:chExt cx="5829300" cy="954107"/>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Indexing Behavior</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Content Placeholder 2">
            <a:extLst>
              <a:ext uri="{FF2B5EF4-FFF2-40B4-BE49-F238E27FC236}">
                <a16:creationId xmlns:a16="http://schemas.microsoft.com/office/drawing/2014/main" id="{1135A894-2F96-1415-CC87-AD22BE5F1FD1}"/>
              </a:ext>
            </a:extLst>
          </p:cNvPr>
          <p:cNvSpPr txBox="1">
            <a:spLocks/>
          </p:cNvSpPr>
          <p:nvPr/>
        </p:nvSpPr>
        <p:spPr>
          <a:xfrm>
            <a:off x="768735" y="2254293"/>
            <a:ext cx="7543797" cy="21400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Before you can search for documents, you must index them.</a:t>
            </a:r>
          </a:p>
          <a:p>
            <a:r>
              <a:rPr lang="en-US" sz="2000" dirty="0">
                <a:solidFill>
                  <a:schemeClr val="tx1">
                    <a:lumMod val="20000"/>
                    <a:lumOff val="80000"/>
                  </a:schemeClr>
                </a:solidFill>
              </a:rPr>
              <a:t>Setting an “Indexing Behavior” on a Content Model makes all child Document Types indexable</a:t>
            </a:r>
          </a:p>
          <a:p>
            <a:pPr lvl="1"/>
            <a:r>
              <a:rPr lang="en-US" sz="1600" dirty="0">
                <a:solidFill>
                  <a:schemeClr val="tx1">
                    <a:lumMod val="20000"/>
                    <a:lumOff val="80000"/>
                  </a:schemeClr>
                </a:solidFill>
              </a:rPr>
              <a:t>Extracted Data Elements can be added to the indexed fields for each document.</a:t>
            </a:r>
          </a:p>
          <a:p>
            <a:pPr lvl="1"/>
            <a:r>
              <a:rPr lang="en-US" sz="1600" dirty="0">
                <a:solidFill>
                  <a:schemeClr val="tx1">
                    <a:lumMod val="20000"/>
                    <a:lumOff val="80000"/>
                  </a:schemeClr>
                </a:solidFill>
              </a:rPr>
              <a:t>Access to the index can be locked down with ACLs.</a:t>
            </a:r>
          </a:p>
          <a:p>
            <a:pPr lvl="1"/>
            <a:r>
              <a:rPr lang="en-US" sz="1600" dirty="0">
                <a:solidFill>
                  <a:schemeClr val="tx1">
                    <a:lumMod val="20000"/>
                    <a:lumOff val="80000"/>
                  </a:schemeClr>
                </a:solidFill>
              </a:rPr>
              <a:t>Can select AI Analysts and set up “AI Generators” usable from the Search page. </a:t>
            </a:r>
          </a:p>
        </p:txBody>
      </p:sp>
      <p:grpSp>
        <p:nvGrpSpPr>
          <p:cNvPr id="22" name="Group 21">
            <a:extLst>
              <a:ext uri="{FF2B5EF4-FFF2-40B4-BE49-F238E27FC236}">
                <a16:creationId xmlns:a16="http://schemas.microsoft.com/office/drawing/2014/main" id="{33BA8E4F-3A4B-3A9F-B982-DC73492BADB2}"/>
              </a:ext>
            </a:extLst>
          </p:cNvPr>
          <p:cNvGrpSpPr/>
          <p:nvPr/>
        </p:nvGrpSpPr>
        <p:grpSpPr>
          <a:xfrm>
            <a:off x="8066932" y="1666030"/>
            <a:ext cx="3849599" cy="2675969"/>
            <a:chOff x="8066932" y="1666030"/>
            <a:chExt cx="3849599" cy="2675969"/>
          </a:xfrm>
        </p:grpSpPr>
        <p:pic>
          <p:nvPicPr>
            <p:cNvPr id="11" name="Picture 10">
              <a:extLst>
                <a:ext uri="{FF2B5EF4-FFF2-40B4-BE49-F238E27FC236}">
                  <a16:creationId xmlns:a16="http://schemas.microsoft.com/office/drawing/2014/main" id="{339AD53D-C9B3-6A59-FB8D-6380363F0144}"/>
                </a:ext>
              </a:extLst>
            </p:cNvPr>
            <p:cNvPicPr>
              <a:picLocks noChangeAspect="1"/>
            </p:cNvPicPr>
            <p:nvPr/>
          </p:nvPicPr>
          <p:blipFill>
            <a:blip r:embed="rId8"/>
            <a:stretch>
              <a:fillRect/>
            </a:stretch>
          </p:blipFill>
          <p:spPr>
            <a:xfrm>
              <a:off x="8066932" y="2106343"/>
              <a:ext cx="3849599" cy="2235656"/>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1D97EC6-ADE6-76C0-14FC-7A31B19CBF23}"/>
                </a:ext>
              </a:extLst>
            </p:cNvPr>
            <p:cNvSpPr txBox="1"/>
            <p:nvPr/>
          </p:nvSpPr>
          <p:spPr>
            <a:xfrm>
              <a:off x="8580708" y="1666030"/>
              <a:ext cx="2822055"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Indexing Behavior’s property grid</a:t>
              </a:r>
            </a:p>
          </p:txBody>
        </p:sp>
      </p:grpSp>
      <p:grpSp>
        <p:nvGrpSpPr>
          <p:cNvPr id="21" name="Group 20">
            <a:extLst>
              <a:ext uri="{FF2B5EF4-FFF2-40B4-BE49-F238E27FC236}">
                <a16:creationId xmlns:a16="http://schemas.microsoft.com/office/drawing/2014/main" id="{0D8913D8-1F10-B23C-C39D-7919AE7F9914}"/>
              </a:ext>
            </a:extLst>
          </p:cNvPr>
          <p:cNvGrpSpPr/>
          <p:nvPr/>
        </p:nvGrpSpPr>
        <p:grpSpPr>
          <a:xfrm>
            <a:off x="2140440" y="4385021"/>
            <a:ext cx="4981575" cy="1908680"/>
            <a:chOff x="2140440" y="4463039"/>
            <a:chExt cx="4981575" cy="1908680"/>
          </a:xfrm>
        </p:grpSpPr>
        <p:pic>
          <p:nvPicPr>
            <p:cNvPr id="14" name="Picture 13">
              <a:extLst>
                <a:ext uri="{FF2B5EF4-FFF2-40B4-BE49-F238E27FC236}">
                  <a16:creationId xmlns:a16="http://schemas.microsoft.com/office/drawing/2014/main" id="{E20AFD23-23E7-C040-F7B7-9DB7C65AA3EB}"/>
                </a:ext>
              </a:extLst>
            </p:cNvPr>
            <p:cNvPicPr>
              <a:picLocks noChangeAspect="1"/>
            </p:cNvPicPr>
            <p:nvPr/>
          </p:nvPicPr>
          <p:blipFill>
            <a:blip r:embed="rId9"/>
            <a:stretch>
              <a:fillRect/>
            </a:stretch>
          </p:blipFill>
          <p:spPr>
            <a:xfrm>
              <a:off x="2140440" y="5141154"/>
              <a:ext cx="4981575" cy="552450"/>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4A1CAC17-72B5-A0E0-C928-AFE46E197341}"/>
                </a:ext>
              </a:extLst>
            </p:cNvPr>
            <p:cNvSpPr txBox="1"/>
            <p:nvPr/>
          </p:nvSpPr>
          <p:spPr>
            <a:xfrm>
              <a:off x="2140440" y="4463039"/>
              <a:ext cx="4348495"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marR="0"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BE AWARE:  After adding the Indexing behavior,</a:t>
              </a:r>
              <a:r>
                <a:rPr lang="en-US" sz="1600" i="1" dirty="0">
                  <a:solidFill>
                    <a:schemeClr val="accent2"/>
                  </a:solidFill>
                  <a:latin typeface="Roboto Cn"/>
                </a:rPr>
                <a:t> you will need to create the search index from Grooper.</a:t>
              </a:r>
            </a:p>
          </p:txBody>
        </p:sp>
        <p:sp>
          <p:nvSpPr>
            <p:cNvPr id="20" name="TextBox 19">
              <a:extLst>
                <a:ext uri="{FF2B5EF4-FFF2-40B4-BE49-F238E27FC236}">
                  <a16:creationId xmlns:a16="http://schemas.microsoft.com/office/drawing/2014/main" id="{F0F77C24-5C2B-7BF5-5C1D-879D45716325}"/>
                </a:ext>
              </a:extLst>
            </p:cNvPr>
            <p:cNvSpPr txBox="1"/>
            <p:nvPr/>
          </p:nvSpPr>
          <p:spPr>
            <a:xfrm>
              <a:off x="2140440" y="5786944"/>
              <a:ext cx="4348495" cy="5847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R="0" fontAlgn="auto">
                <a:lnSpc>
                  <a:spcPct val="100000"/>
                </a:lnSpc>
                <a:spcBef>
                  <a:spcPts val="0"/>
                </a:spcBef>
                <a:spcAft>
                  <a:spcPts val="0"/>
                </a:spcAft>
                <a:buClrTx/>
                <a:buSzTx/>
                <a:tabLst/>
                <a:defRPr kumimoji="0" sz="1600" b="0" i="1" u="none" strike="noStrike" cap="none" spc="0" normalizeH="0" baseline="0">
                  <a:ln>
                    <a:noFill/>
                  </a:ln>
                  <a:solidFill>
                    <a:schemeClr val="accent2"/>
                  </a:solidFill>
                  <a:effectLst/>
                  <a:uLnTx/>
                  <a:uFillTx/>
                  <a:latin typeface="Roboto Cn"/>
                </a:defRPr>
              </a:lvl1pPr>
            </a:lstStyle>
            <a:p>
              <a:r>
                <a:rPr lang="en-US" dirty="0"/>
                <a:t>To do this, right click the Conte</a:t>
              </a:r>
              <a:r>
                <a:rPr lang="en-US" dirty="0" err="1"/>
                <a:t>nt</a:t>
              </a:r>
              <a:r>
                <a:rPr lang="en-US" dirty="0"/>
                <a:t> Model and select “Search &gt; Create Search Index.</a:t>
              </a:r>
            </a:p>
          </p:txBody>
        </p:sp>
      </p:grpSp>
    </p:spTree>
    <p:extLst>
      <p:ext uri="{BB962C8B-B14F-4D97-AF65-F5344CB8AC3E}">
        <p14:creationId xmlns:p14="http://schemas.microsoft.com/office/powerpoint/2010/main" val="34268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1+#ppt_w/2"/>
                                          </p:val>
                                        </p:tav>
                                        <p:tav tm="100000">
                                          <p:val>
                                            <p:strVal val="#ppt_x"/>
                                          </p:val>
                                        </p:tav>
                                      </p:tavLst>
                                    </p:anim>
                                    <p:anim calcmode="lin" valueType="num">
                                      <p:cBhvr additive="base">
                                        <p:cTn id="32" dur="10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1+#ppt_w/2"/>
                                          </p:val>
                                        </p:tav>
                                        <p:tav tm="100000">
                                          <p:val>
                                            <p:strVal val="#ppt_x"/>
                                          </p:val>
                                        </p:tav>
                                      </p:tavLst>
                                    </p:anim>
                                    <p:anim calcmode="lin" valueType="num">
                                      <p:cBhvr additive="base">
                                        <p:cTn id="36"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447"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4014115" y="1601254"/>
            <a:ext cx="4679102" cy="954107"/>
            <a:chOff x="2697480" y="1704407"/>
            <a:chExt cx="5829300" cy="954107"/>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Ways to index documents</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943F681-2C6C-4253-4D7C-4702D2FF5E70}"/>
              </a:ext>
            </a:extLst>
          </p:cNvPr>
          <p:cNvSpPr txBox="1"/>
          <p:nvPr/>
        </p:nvSpPr>
        <p:spPr>
          <a:xfrm>
            <a:off x="2721165" y="2299766"/>
            <a:ext cx="7359267" cy="3985706"/>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1">
                    <a:lumMod val="20000"/>
                    <a:lumOff val="80000"/>
                  </a:schemeClr>
                </a:solidFill>
              </a:rPr>
              <a:t>Right-click one or more documents and using the "Add to Index" command</a:t>
            </a:r>
          </a:p>
          <a:p>
            <a:pPr lvl="1"/>
            <a:r>
              <a:rPr lang="en-US" sz="1600" dirty="0">
                <a:solidFill>
                  <a:schemeClr val="tx1">
                    <a:lumMod val="20000"/>
                    <a:lumOff val="80000"/>
                  </a:schemeClr>
                </a:solidFill>
              </a:rPr>
              <a:t>FYI: Documents may also be removed using the "Remove from Index" command.</a:t>
            </a:r>
          </a:p>
          <a:p>
            <a:pPr marL="285750" indent="-285750">
              <a:spcBef>
                <a:spcPts val="600"/>
              </a:spcBef>
              <a:buFont typeface="Arial" panose="020B0604020202020204" pitchFamily="34" charset="0"/>
              <a:buChar char="•"/>
            </a:pPr>
            <a:r>
              <a:rPr lang="en-US" dirty="0">
                <a:solidFill>
                  <a:schemeClr val="tx1">
                    <a:lumMod val="20000"/>
                    <a:lumOff val="80000"/>
                  </a:schemeClr>
                </a:solidFill>
              </a:rPr>
              <a:t>Right-click the indexable Content Model and submit an “Indexing Job” using the “Search &gt; Submit Indexing Job”</a:t>
            </a:r>
          </a:p>
          <a:p>
            <a:pPr marL="742950" lvl="1" indent="-285750">
              <a:buFont typeface="Arial" panose="020B0604020202020204" pitchFamily="34" charset="0"/>
              <a:buChar char="•"/>
            </a:pPr>
            <a:r>
              <a:rPr lang="en-US" sz="1600" dirty="0">
                <a:solidFill>
                  <a:schemeClr val="tx1">
                    <a:lumMod val="20000"/>
                    <a:lumOff val="80000"/>
                  </a:schemeClr>
                </a:solidFill>
              </a:rPr>
              <a:t>Adds any newly classified documents, updates existing documents whose fields have changed, and removes deleted documents from the index.</a:t>
            </a:r>
          </a:p>
          <a:p>
            <a:pPr marL="742950" lvl="1" indent="-285750">
              <a:buFont typeface="Arial" panose="020B0604020202020204" pitchFamily="34" charset="0"/>
              <a:buChar char="•"/>
            </a:pPr>
            <a:r>
              <a:rPr lang="en-US" sz="1600" dirty="0">
                <a:solidFill>
                  <a:schemeClr val="tx1">
                    <a:lumMod val="20000"/>
                    <a:lumOff val="80000"/>
                  </a:schemeClr>
                </a:solidFill>
              </a:rPr>
              <a:t>An Activity Processing service will need to be running to pick up the job.</a:t>
            </a:r>
          </a:p>
          <a:p>
            <a:pPr marL="285750" indent="-285750">
              <a:spcBef>
                <a:spcPts val="600"/>
              </a:spcBef>
              <a:buFont typeface="Arial" panose="020B0604020202020204" pitchFamily="34" charset="0"/>
              <a:buChar char="•"/>
            </a:pPr>
            <a:r>
              <a:rPr lang="en-US" dirty="0">
                <a:solidFill>
                  <a:schemeClr val="tx1">
                    <a:lumMod val="20000"/>
                    <a:lumOff val="80000"/>
                  </a:schemeClr>
                </a:solidFill>
              </a:rPr>
              <a:t>Use an Execute activity in a Batch Process to apply the "Add to Index" command to all documents in a Batch.</a:t>
            </a:r>
          </a:p>
          <a:p>
            <a:pPr marL="285750" indent="-285750">
              <a:spcBef>
                <a:spcPts val="600"/>
              </a:spcBef>
              <a:buFont typeface="Arial" panose="020B0604020202020204" pitchFamily="34" charset="0"/>
              <a:buChar char="•"/>
            </a:pPr>
            <a:r>
              <a:rPr lang="en-US" dirty="0">
                <a:solidFill>
                  <a:schemeClr val="tx1">
                    <a:lumMod val="20000"/>
                    <a:lumOff val="80000"/>
                  </a:schemeClr>
                </a:solidFill>
              </a:rPr>
              <a:t>Running the Grooper Indexing Service to index documents automatically in the background.</a:t>
            </a:r>
          </a:p>
          <a:p>
            <a:pPr marL="742950" lvl="1" indent="-285750">
              <a:buFont typeface="Arial" panose="020B0604020202020204" pitchFamily="34" charset="0"/>
              <a:buChar char="•"/>
            </a:pPr>
            <a:r>
              <a:rPr lang="en-US" sz="1600" dirty="0">
                <a:solidFill>
                  <a:schemeClr val="tx1">
                    <a:lumMod val="20000"/>
                    <a:lumOff val="80000"/>
                  </a:schemeClr>
                </a:solidFill>
              </a:rPr>
              <a:t>The Indexing Service periodically polls the Grooper database to see if the index needs updating and, it does, submits an “Indexing Job”.</a:t>
            </a:r>
          </a:p>
          <a:p>
            <a:pPr marL="742950" lvl="1" indent="-285750">
              <a:buFont typeface="Arial" panose="020B0604020202020204" pitchFamily="34" charset="0"/>
              <a:buChar char="•"/>
            </a:pPr>
            <a:r>
              <a:rPr lang="en-US" sz="1600" dirty="0">
                <a:solidFill>
                  <a:schemeClr val="tx1">
                    <a:lumMod val="20000"/>
                    <a:lumOff val="80000"/>
                  </a:schemeClr>
                </a:solidFill>
              </a:rPr>
              <a:t>An Activity Processing service will need to be running to pick up the job.</a:t>
            </a:r>
          </a:p>
        </p:txBody>
      </p:sp>
      <p:grpSp>
        <p:nvGrpSpPr>
          <p:cNvPr id="27" name="Group 26">
            <a:extLst>
              <a:ext uri="{FF2B5EF4-FFF2-40B4-BE49-F238E27FC236}">
                <a16:creationId xmlns:a16="http://schemas.microsoft.com/office/drawing/2014/main" id="{D56318E5-EE67-E1F2-1BB7-ADA2E76796B8}"/>
              </a:ext>
            </a:extLst>
          </p:cNvPr>
          <p:cNvGrpSpPr/>
          <p:nvPr/>
        </p:nvGrpSpPr>
        <p:grpSpPr>
          <a:xfrm>
            <a:off x="1124120" y="2318843"/>
            <a:ext cx="2053334" cy="2874724"/>
            <a:chOff x="914800" y="2318843"/>
            <a:chExt cx="2053334" cy="2874724"/>
          </a:xfrm>
        </p:grpSpPr>
        <p:sp>
          <p:nvSpPr>
            <p:cNvPr id="6" name="TextBox 5">
              <a:extLst>
                <a:ext uri="{FF2B5EF4-FFF2-40B4-BE49-F238E27FC236}">
                  <a16:creationId xmlns:a16="http://schemas.microsoft.com/office/drawing/2014/main" id="{7C65FA32-BC7D-F939-8798-2611BCB3E1E9}"/>
                </a:ext>
              </a:extLst>
            </p:cNvPr>
            <p:cNvSpPr txBox="1"/>
            <p:nvPr/>
          </p:nvSpPr>
          <p:spPr>
            <a:xfrm>
              <a:off x="914800" y="2318843"/>
              <a:ext cx="2053334"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marR="0"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Most manual</a:t>
              </a:r>
              <a:endParaRPr lang="en-US" sz="1600" i="1" dirty="0">
                <a:solidFill>
                  <a:schemeClr val="accent2"/>
                </a:solidFill>
                <a:latin typeface="Roboto Cn"/>
              </a:endParaRPr>
            </a:p>
          </p:txBody>
        </p:sp>
        <p:sp>
          <p:nvSpPr>
            <p:cNvPr id="11" name="TextBox 10">
              <a:extLst>
                <a:ext uri="{FF2B5EF4-FFF2-40B4-BE49-F238E27FC236}">
                  <a16:creationId xmlns:a16="http://schemas.microsoft.com/office/drawing/2014/main" id="{B4CAFCC6-3AC4-1B68-0658-5BCC15442271}"/>
                </a:ext>
              </a:extLst>
            </p:cNvPr>
            <p:cNvSpPr txBox="1"/>
            <p:nvPr/>
          </p:nvSpPr>
          <p:spPr>
            <a:xfrm>
              <a:off x="914800" y="4855013"/>
              <a:ext cx="1777912"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marR="0" defTabSz="914400" rtl="0" eaLnBrk="1" fontAlgn="auto" latinLnBrk="0" hangingPunct="1">
                <a:lnSpc>
                  <a:spcPct val="100000"/>
                </a:lnSpc>
                <a:spcBef>
                  <a:spcPts val="0"/>
                </a:spcBef>
                <a:spcAft>
                  <a:spcPts val="0"/>
                </a:spcAft>
                <a:buClrTx/>
                <a:buSzTx/>
                <a:tabLst/>
              </a:pPr>
              <a:r>
                <a:rPr kumimoji="0" lang="en-US" sz="1600" b="0" i="1" u="none" strike="noStrike" kern="1200" cap="none" spc="0" normalizeH="0" baseline="0" noProof="0" dirty="0">
                  <a:ln>
                    <a:noFill/>
                  </a:ln>
                  <a:solidFill>
                    <a:schemeClr val="accent2"/>
                  </a:solidFill>
                  <a:effectLst/>
                  <a:uLnTx/>
                  <a:uFillTx/>
                  <a:latin typeface="Roboto Cn"/>
                  <a:ea typeface="+mn-ea"/>
                  <a:cs typeface="+mn-cs"/>
                </a:rPr>
                <a:t>Most automated</a:t>
              </a:r>
              <a:endParaRPr lang="en-US" sz="1600" i="1" dirty="0">
                <a:solidFill>
                  <a:schemeClr val="accent2"/>
                </a:solidFill>
                <a:latin typeface="Roboto Cn"/>
              </a:endParaRPr>
            </a:p>
          </p:txBody>
        </p:sp>
        <p:cxnSp>
          <p:nvCxnSpPr>
            <p:cNvPr id="19" name="Straight Arrow Connector 18">
              <a:extLst>
                <a:ext uri="{FF2B5EF4-FFF2-40B4-BE49-F238E27FC236}">
                  <a16:creationId xmlns:a16="http://schemas.microsoft.com/office/drawing/2014/main" id="{EDDEC41C-4624-1326-4293-370779AA7FF3}"/>
                </a:ext>
              </a:extLst>
            </p:cNvPr>
            <p:cNvCxnSpPr>
              <a:cxnSpLocks/>
            </p:cNvCxnSpPr>
            <p:nvPr/>
          </p:nvCxnSpPr>
          <p:spPr>
            <a:xfrm>
              <a:off x="1542361" y="2657397"/>
              <a:ext cx="0" cy="2197616"/>
            </a:xfrm>
            <a:prstGeom prst="straightConnector1">
              <a:avLst/>
            </a:prstGeom>
            <a:ln w="22225">
              <a:solidFill>
                <a:schemeClr val="accent2"/>
              </a:solidFill>
              <a:headEnd type="none"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24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1+#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1+#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9564"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4014115" y="1601254"/>
            <a:ext cx="4679102"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The Search Page</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16A4CA04-FF79-110D-6ABB-38883D0BA678}"/>
              </a:ext>
            </a:extLst>
          </p:cNvPr>
          <p:cNvSpPr txBox="1"/>
          <p:nvPr/>
        </p:nvSpPr>
        <p:spPr>
          <a:xfrm>
            <a:off x="7774684" y="2496831"/>
            <a:ext cx="4158235" cy="2616101"/>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dirty="0">
                <a:solidFill>
                  <a:schemeClr val="tx1">
                    <a:lumMod val="20000"/>
                    <a:lumOff val="80000"/>
                  </a:schemeClr>
                </a:solidFill>
              </a:rPr>
              <a:t>Full text search is supported for the documents’ text content and single-instance field values.</a:t>
            </a:r>
          </a:p>
          <a:p>
            <a:pPr marL="285750" indent="-285750">
              <a:spcBef>
                <a:spcPts val="600"/>
              </a:spcBef>
              <a:buFont typeface="Arial" panose="020B0604020202020204" pitchFamily="34" charset="0"/>
              <a:buChar char="•"/>
            </a:pPr>
            <a:r>
              <a:rPr lang="en-US" dirty="0">
                <a:solidFill>
                  <a:schemeClr val="tx1">
                    <a:lumMod val="20000"/>
                    <a:lumOff val="80000"/>
                  </a:schemeClr>
                </a:solidFill>
              </a:rPr>
              <a:t>Search hits are highlighted.</a:t>
            </a:r>
          </a:p>
          <a:p>
            <a:pPr marL="285750" indent="-285750">
              <a:spcBef>
                <a:spcPts val="600"/>
              </a:spcBef>
              <a:buFont typeface="Arial" panose="020B0604020202020204" pitchFamily="34" charset="0"/>
              <a:buChar char="•"/>
            </a:pPr>
            <a:r>
              <a:rPr lang="en-US" dirty="0">
                <a:solidFill>
                  <a:schemeClr val="tx1">
                    <a:lumMod val="20000"/>
                    <a:lumOff val="80000"/>
                  </a:schemeClr>
                </a:solidFill>
              </a:rPr>
              <a:t>Users can save favorited queries.</a:t>
            </a:r>
          </a:p>
          <a:p>
            <a:pPr marL="285750" indent="-285750">
              <a:spcBef>
                <a:spcPts val="600"/>
              </a:spcBef>
              <a:buFont typeface="Arial" panose="020B0604020202020204" pitchFamily="34" charset="0"/>
              <a:buChar char="•"/>
            </a:pPr>
            <a:r>
              <a:rPr lang="en-US" dirty="0">
                <a:solidFill>
                  <a:schemeClr val="tx1">
                    <a:lumMod val="20000"/>
                    <a:lumOff val="80000"/>
                  </a:schemeClr>
                </a:solidFill>
              </a:rPr>
              <a:t>Fields can be displayed in a variety of ways.</a:t>
            </a:r>
          </a:p>
          <a:p>
            <a:pPr marL="285750" indent="-285750">
              <a:spcBef>
                <a:spcPts val="600"/>
              </a:spcBef>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55E7B935-43B0-05E5-E4B8-61C56C1A2540}"/>
              </a:ext>
            </a:extLst>
          </p:cNvPr>
          <p:cNvPicPr>
            <a:picLocks noChangeAspect="1"/>
          </p:cNvPicPr>
          <p:nvPr/>
        </p:nvPicPr>
        <p:blipFill>
          <a:blip r:embed="rId8"/>
          <a:stretch>
            <a:fillRect/>
          </a:stretch>
        </p:blipFill>
        <p:spPr>
          <a:xfrm>
            <a:off x="481853" y="2415402"/>
            <a:ext cx="7064523" cy="3970115"/>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16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1+#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9564" y="1491084"/>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6232628" y="1601254"/>
            <a:ext cx="4679102"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Search criteria</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67298613-1DE8-AB61-A942-F115B37F4DC8}"/>
              </a:ext>
            </a:extLst>
          </p:cNvPr>
          <p:cNvSpPr txBox="1"/>
          <p:nvPr/>
        </p:nvSpPr>
        <p:spPr>
          <a:xfrm>
            <a:off x="5406390" y="2318861"/>
            <a:ext cx="5852160" cy="2662267"/>
          </a:xfrm>
          <a:prstGeom prst="rect">
            <a:avLst/>
          </a:prstGeom>
          <a:noFill/>
        </p:spPr>
        <p:txBody>
          <a:bodyPr wrap="square">
            <a:spAutoFit/>
          </a:bodyPr>
          <a:lstStyle/>
          <a:p>
            <a:pPr>
              <a:spcBef>
                <a:spcPts val="600"/>
              </a:spcBef>
            </a:pPr>
            <a:r>
              <a:rPr lang="en-US" dirty="0">
                <a:solidFill>
                  <a:schemeClr val="tx1">
                    <a:lumMod val="20000"/>
                    <a:lumOff val="80000"/>
                  </a:schemeClr>
                </a:solidFill>
              </a:rPr>
              <a:t>Four parts to a search query:</a:t>
            </a:r>
          </a:p>
          <a:p>
            <a:pPr marL="742950" lvl="1" indent="-285750">
              <a:spcBef>
                <a:spcPts val="600"/>
              </a:spcBef>
              <a:buFont typeface="Arial" panose="020B0604020202020204" pitchFamily="34" charset="0"/>
              <a:buChar char="•"/>
            </a:pPr>
            <a:r>
              <a:rPr lang="en-US" u="sng" dirty="0">
                <a:solidFill>
                  <a:schemeClr val="tx1">
                    <a:lumMod val="20000"/>
                    <a:lumOff val="80000"/>
                  </a:schemeClr>
                </a:solidFill>
              </a:rPr>
              <a:t>Search (required)</a:t>
            </a:r>
            <a:r>
              <a:rPr lang="en-US" dirty="0">
                <a:solidFill>
                  <a:schemeClr val="tx1">
                    <a:lumMod val="20000"/>
                    <a:lumOff val="80000"/>
                  </a:schemeClr>
                </a:solidFill>
              </a:rPr>
              <a:t>: Uses Lucene query syntax to perform full text searches</a:t>
            </a:r>
          </a:p>
          <a:p>
            <a:pPr lvl="2">
              <a:spcBef>
                <a:spcPts val="600"/>
              </a:spcBef>
            </a:pPr>
            <a:r>
              <a:rPr lang="en-US" sz="1600" i="1" dirty="0">
                <a:solidFill>
                  <a:schemeClr val="tx1">
                    <a:lumMod val="20000"/>
                    <a:lumOff val="80000"/>
                  </a:schemeClr>
                </a:solidFill>
              </a:rPr>
              <a:t>FYI: Wildcards and fuzzy searching are supported</a:t>
            </a:r>
          </a:p>
          <a:p>
            <a:pPr marL="742950" lvl="1" indent="-285750">
              <a:spcBef>
                <a:spcPts val="600"/>
              </a:spcBef>
              <a:buFont typeface="Arial" panose="020B0604020202020204" pitchFamily="34" charset="0"/>
              <a:buChar char="•"/>
            </a:pPr>
            <a:r>
              <a:rPr lang="en-US" u="sng" dirty="0">
                <a:solidFill>
                  <a:schemeClr val="tx1">
                    <a:lumMod val="20000"/>
                    <a:lumOff val="80000"/>
                  </a:schemeClr>
                </a:solidFill>
              </a:rPr>
              <a:t>Filter</a:t>
            </a:r>
            <a:r>
              <a:rPr lang="en-US" dirty="0">
                <a:solidFill>
                  <a:schemeClr val="tx1">
                    <a:lumMod val="20000"/>
                    <a:lumOff val="80000"/>
                  </a:schemeClr>
                </a:solidFill>
              </a:rPr>
              <a:t>: Users OData filter syntax to filter results by comparing field values</a:t>
            </a:r>
          </a:p>
          <a:p>
            <a:pPr marL="742950" lvl="1" indent="-285750">
              <a:spcBef>
                <a:spcPts val="600"/>
              </a:spcBef>
              <a:buFont typeface="Arial" panose="020B0604020202020204" pitchFamily="34" charset="0"/>
              <a:buChar char="•"/>
            </a:pPr>
            <a:r>
              <a:rPr lang="en-US" u="sng" dirty="0">
                <a:solidFill>
                  <a:schemeClr val="tx1">
                    <a:lumMod val="20000"/>
                    <a:lumOff val="80000"/>
                  </a:schemeClr>
                </a:solidFill>
              </a:rPr>
              <a:t>Select</a:t>
            </a:r>
            <a:r>
              <a:rPr lang="en-US" dirty="0">
                <a:solidFill>
                  <a:schemeClr val="tx1">
                    <a:lumMod val="20000"/>
                    <a:lumOff val="80000"/>
                  </a:schemeClr>
                </a:solidFill>
              </a:rPr>
              <a:t>: Use to only display certain fields in result list.</a:t>
            </a:r>
          </a:p>
          <a:p>
            <a:pPr marL="742950" lvl="1" indent="-285750">
              <a:spcBef>
                <a:spcPts val="600"/>
              </a:spcBef>
              <a:buFont typeface="Arial" panose="020B0604020202020204" pitchFamily="34" charset="0"/>
              <a:buChar char="•"/>
            </a:pPr>
            <a:r>
              <a:rPr lang="en-US" u="sng" dirty="0">
                <a:solidFill>
                  <a:schemeClr val="tx1">
                    <a:lumMod val="20000"/>
                    <a:lumOff val="80000"/>
                  </a:schemeClr>
                </a:solidFill>
              </a:rPr>
              <a:t>Order By</a:t>
            </a:r>
            <a:r>
              <a:rPr lang="en-US" dirty="0">
                <a:solidFill>
                  <a:schemeClr val="tx1">
                    <a:lumMod val="20000"/>
                    <a:lumOff val="80000"/>
                  </a:schemeClr>
                </a:solidFill>
              </a:rPr>
              <a:t>: Sorts result list by selected field(s)</a:t>
            </a:r>
          </a:p>
        </p:txBody>
      </p:sp>
      <p:sp>
        <p:nvSpPr>
          <p:cNvPr id="17" name="TextBox 16">
            <a:extLst>
              <a:ext uri="{FF2B5EF4-FFF2-40B4-BE49-F238E27FC236}">
                <a16:creationId xmlns:a16="http://schemas.microsoft.com/office/drawing/2014/main" id="{1EED502D-7563-98B5-D849-55F733594882}"/>
              </a:ext>
            </a:extLst>
          </p:cNvPr>
          <p:cNvSpPr txBox="1"/>
          <p:nvPr/>
        </p:nvSpPr>
        <p:spPr>
          <a:xfrm>
            <a:off x="5406390" y="5274422"/>
            <a:ext cx="5852160" cy="923330"/>
          </a:xfrm>
          <a:prstGeom prst="rect">
            <a:avLst/>
          </a:prstGeom>
          <a:noFill/>
        </p:spPr>
        <p:txBody>
          <a:bodyPr wrap="square">
            <a:spAutoFit/>
          </a:bodyPr>
          <a:lstStyle/>
          <a:p>
            <a:pPr>
              <a:spcBef>
                <a:spcPts val="600"/>
              </a:spcBef>
            </a:pPr>
            <a:r>
              <a:rPr lang="en-US" dirty="0">
                <a:solidFill>
                  <a:schemeClr val="tx1">
                    <a:lumMod val="20000"/>
                    <a:lumOff val="80000"/>
                  </a:schemeClr>
                </a:solidFill>
              </a:rPr>
              <a:t>Code completion will assist users when editing queries. Users can also use the “AI Query Helper” to use an LLM to help craft a query from a natural language prompt.</a:t>
            </a:r>
          </a:p>
        </p:txBody>
      </p:sp>
      <p:pic>
        <p:nvPicPr>
          <p:cNvPr id="14" name="Picture 13">
            <a:extLst>
              <a:ext uri="{FF2B5EF4-FFF2-40B4-BE49-F238E27FC236}">
                <a16:creationId xmlns:a16="http://schemas.microsoft.com/office/drawing/2014/main" id="{5431E763-CC30-83F5-BE4B-17A4C12E59EF}"/>
              </a:ext>
            </a:extLst>
          </p:cNvPr>
          <p:cNvPicPr>
            <a:picLocks noChangeAspect="1"/>
          </p:cNvPicPr>
          <p:nvPr/>
        </p:nvPicPr>
        <p:blipFill>
          <a:blip r:embed="rId8"/>
          <a:stretch>
            <a:fillRect/>
          </a:stretch>
        </p:blipFill>
        <p:spPr>
          <a:xfrm>
            <a:off x="345619" y="1802476"/>
            <a:ext cx="4572000" cy="4305300"/>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7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1+#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1+#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496" y="1565757"/>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734798" y="2005169"/>
            <a:ext cx="4679102"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Search page commands</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a:extLst>
              <a:ext uri="{FF2B5EF4-FFF2-40B4-BE49-F238E27FC236}">
                <a16:creationId xmlns:a16="http://schemas.microsoft.com/office/drawing/2014/main" id="{87BA91EC-381E-4783-AA1F-ADC6144D2FC6}"/>
              </a:ext>
            </a:extLst>
          </p:cNvPr>
          <p:cNvSpPr txBox="1">
            <a:spLocks/>
          </p:cNvSpPr>
          <p:nvPr/>
        </p:nvSpPr>
        <p:spPr>
          <a:xfrm>
            <a:off x="950208" y="2884876"/>
            <a:ext cx="9357518" cy="37643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20000"/>
                    <a:lumOff val="80000"/>
                  </a:schemeClr>
                </a:solidFill>
              </a:rPr>
              <a:t>Commands executed from the Search page offer new ways to interact with documents.</a:t>
            </a:r>
          </a:p>
          <a:p>
            <a:r>
              <a:rPr lang="en-US" sz="2000" u="sng" dirty="0">
                <a:solidFill>
                  <a:schemeClr val="tx1">
                    <a:lumMod val="20000"/>
                    <a:lumOff val="80000"/>
                  </a:schemeClr>
                </a:solidFill>
              </a:rPr>
              <a:t>Create Batch</a:t>
            </a:r>
            <a:r>
              <a:rPr lang="en-US" sz="2000" dirty="0">
                <a:solidFill>
                  <a:schemeClr val="tx1">
                    <a:lumMod val="20000"/>
                    <a:lumOff val="80000"/>
                  </a:schemeClr>
                </a:solidFill>
              </a:rPr>
              <a:t>	Creates a Batch from the result set and submits an Import Job</a:t>
            </a:r>
          </a:p>
          <a:p>
            <a:r>
              <a:rPr lang="en-US" sz="2000" u="sng" dirty="0">
                <a:solidFill>
                  <a:schemeClr val="tx1">
                    <a:lumMod val="20000"/>
                    <a:lumOff val="80000"/>
                  </a:schemeClr>
                </a:solidFill>
              </a:rPr>
              <a:t>Submit Job</a:t>
            </a:r>
            <a:r>
              <a:rPr lang="en-US" sz="2000" dirty="0">
                <a:solidFill>
                  <a:schemeClr val="tx1">
                    <a:lumMod val="20000"/>
                    <a:lumOff val="80000"/>
                  </a:schemeClr>
                </a:solidFill>
              </a:rPr>
              <a:t> 	For on-demand activity processing.  Submits a processing job for documents in the result set.</a:t>
            </a:r>
          </a:p>
          <a:p>
            <a:r>
              <a:rPr lang="en-US" sz="2000" u="sng" dirty="0">
                <a:solidFill>
                  <a:schemeClr val="tx1">
                    <a:lumMod val="20000"/>
                    <a:lumOff val="80000"/>
                  </a:schemeClr>
                </a:solidFill>
              </a:rPr>
              <a:t>Analyst Chat</a:t>
            </a:r>
            <a:r>
              <a:rPr lang="en-US" sz="2000" dirty="0">
                <a:solidFill>
                  <a:schemeClr val="tx1">
                    <a:lumMod val="20000"/>
                    <a:lumOff val="80000"/>
                  </a:schemeClr>
                </a:solidFill>
              </a:rPr>
              <a:t> 	Select an AI Analyst to start a chat session with the result set.</a:t>
            </a:r>
          </a:p>
          <a:p>
            <a:r>
              <a:rPr lang="en-US" sz="2000" u="sng" dirty="0">
                <a:solidFill>
                  <a:schemeClr val="tx1">
                    <a:lumMod val="20000"/>
                    <a:lumOff val="80000"/>
                  </a:schemeClr>
                </a:solidFill>
              </a:rPr>
              <a:t>Download</a:t>
            </a:r>
            <a:r>
              <a:rPr lang="en-US" sz="2000" dirty="0">
                <a:solidFill>
                  <a:schemeClr val="tx1">
                    <a:lumMod val="20000"/>
                    <a:lumOff val="80000"/>
                  </a:schemeClr>
                </a:solidFill>
              </a:rPr>
              <a:t>	Download a document, generated from the result set. Options are:</a:t>
            </a:r>
          </a:p>
          <a:p>
            <a:pPr lvl="1"/>
            <a:r>
              <a:rPr lang="en-US" sz="1600" u="sng" dirty="0">
                <a:solidFill>
                  <a:schemeClr val="tx1">
                    <a:lumMod val="20000"/>
                    <a:lumOff val="80000"/>
                  </a:schemeClr>
                </a:solidFill>
              </a:rPr>
              <a:t>Download PDF</a:t>
            </a:r>
            <a:r>
              <a:rPr lang="en-US" sz="1600" dirty="0">
                <a:solidFill>
                  <a:schemeClr val="tx1">
                    <a:lumMod val="20000"/>
                    <a:lumOff val="80000"/>
                  </a:schemeClr>
                </a:solidFill>
              </a:rPr>
              <a:t> – Generates a single bookmarked PDF with optional hit highlights.</a:t>
            </a:r>
          </a:p>
          <a:p>
            <a:pPr lvl="1"/>
            <a:r>
              <a:rPr lang="en-US" sz="1600" u="sng" dirty="0">
                <a:solidFill>
                  <a:schemeClr val="tx1">
                    <a:lumMod val="20000"/>
                    <a:lumOff val="80000"/>
                  </a:schemeClr>
                </a:solidFill>
              </a:rPr>
              <a:t>Download ZIP</a:t>
            </a:r>
            <a:r>
              <a:rPr lang="en-US" sz="1600" dirty="0">
                <a:solidFill>
                  <a:schemeClr val="tx1">
                    <a:lumMod val="20000"/>
                    <a:lumOff val="80000"/>
                  </a:schemeClr>
                </a:solidFill>
              </a:rPr>
              <a:t> – Generates a ZIP file containing each document in the result set.</a:t>
            </a:r>
          </a:p>
          <a:p>
            <a:pPr lvl="1"/>
            <a:r>
              <a:rPr lang="en-US" sz="1600" u="sng" dirty="0">
                <a:solidFill>
                  <a:schemeClr val="tx1">
                    <a:lumMod val="20000"/>
                    <a:lumOff val="80000"/>
                  </a:schemeClr>
                </a:solidFill>
              </a:rPr>
              <a:t>Download CSV</a:t>
            </a:r>
            <a:r>
              <a:rPr lang="en-US" sz="1600" dirty="0">
                <a:solidFill>
                  <a:schemeClr val="tx1">
                    <a:lumMod val="20000"/>
                    <a:lumOff val="80000"/>
                  </a:schemeClr>
                </a:solidFill>
              </a:rPr>
              <a:t> – Generates a CSV file from the result set’s data fields.</a:t>
            </a:r>
          </a:p>
          <a:p>
            <a:pPr lvl="1"/>
            <a:r>
              <a:rPr lang="en-US" sz="1600" u="sng" dirty="0">
                <a:solidFill>
                  <a:schemeClr val="tx1">
                    <a:lumMod val="20000"/>
                    <a:lumOff val="80000"/>
                  </a:schemeClr>
                </a:solidFill>
              </a:rPr>
              <a:t>Download Custom</a:t>
            </a:r>
            <a:r>
              <a:rPr lang="en-US" sz="1600" b="1" dirty="0">
                <a:solidFill>
                  <a:schemeClr val="tx1">
                    <a:lumMod val="20000"/>
                    <a:lumOff val="80000"/>
                  </a:schemeClr>
                </a:solidFill>
              </a:rPr>
              <a:t> – </a:t>
            </a:r>
            <a:r>
              <a:rPr lang="en-US" sz="1600" dirty="0">
                <a:solidFill>
                  <a:schemeClr val="tx1">
                    <a:lumMod val="20000"/>
                    <a:lumOff val="80000"/>
                  </a:schemeClr>
                </a:solidFill>
              </a:rPr>
              <a:t>Generates a custom document using an “AI Generator”</a:t>
            </a:r>
            <a:endParaRPr lang="en-US" sz="1600" u="sng" dirty="0">
              <a:solidFill>
                <a:schemeClr val="tx1">
                  <a:lumMod val="20000"/>
                  <a:lumOff val="80000"/>
                </a:schemeClr>
              </a:solidFill>
            </a:endParaRPr>
          </a:p>
          <a:p>
            <a:pPr marL="0" indent="0">
              <a:buNone/>
            </a:pPr>
            <a:endParaRPr lang="en-US" sz="2000" dirty="0">
              <a:solidFill>
                <a:schemeClr val="tx1">
                  <a:lumMod val="20000"/>
                  <a:lumOff val="80000"/>
                </a:schemeClr>
              </a:solidFill>
            </a:endParaRPr>
          </a:p>
        </p:txBody>
      </p:sp>
      <p:grpSp>
        <p:nvGrpSpPr>
          <p:cNvPr id="48" name="Group 47">
            <a:extLst>
              <a:ext uri="{FF2B5EF4-FFF2-40B4-BE49-F238E27FC236}">
                <a16:creationId xmlns:a16="http://schemas.microsoft.com/office/drawing/2014/main" id="{DC3FF651-7835-8449-CE50-EF145B7BEAB8}"/>
              </a:ext>
            </a:extLst>
          </p:cNvPr>
          <p:cNvGrpSpPr/>
          <p:nvPr/>
        </p:nvGrpSpPr>
        <p:grpSpPr>
          <a:xfrm>
            <a:off x="5834062" y="1438432"/>
            <a:ext cx="6124575" cy="1133475"/>
            <a:chOff x="5834062" y="1438432"/>
            <a:chExt cx="6124575" cy="1133475"/>
          </a:xfrm>
        </p:grpSpPr>
        <p:pic>
          <p:nvPicPr>
            <p:cNvPr id="7" name="Picture 6">
              <a:extLst>
                <a:ext uri="{FF2B5EF4-FFF2-40B4-BE49-F238E27FC236}">
                  <a16:creationId xmlns:a16="http://schemas.microsoft.com/office/drawing/2014/main" id="{76FF3931-D400-AA80-6BD6-CDD927C0C969}"/>
                </a:ext>
              </a:extLst>
            </p:cNvPr>
            <p:cNvPicPr>
              <a:picLocks noChangeAspect="1"/>
            </p:cNvPicPr>
            <p:nvPr/>
          </p:nvPicPr>
          <p:blipFill>
            <a:blip r:embed="rId8"/>
            <a:stretch>
              <a:fillRect/>
            </a:stretch>
          </p:blipFill>
          <p:spPr>
            <a:xfrm>
              <a:off x="5834062" y="1438432"/>
              <a:ext cx="6124575" cy="1133475"/>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grpSp>
          <p:nvGrpSpPr>
            <p:cNvPr id="47" name="Group 46">
              <a:extLst>
                <a:ext uri="{FF2B5EF4-FFF2-40B4-BE49-F238E27FC236}">
                  <a16:creationId xmlns:a16="http://schemas.microsoft.com/office/drawing/2014/main" id="{65997FEF-978D-27CD-0C96-9661616DD16B}"/>
                </a:ext>
              </a:extLst>
            </p:cNvPr>
            <p:cNvGrpSpPr/>
            <p:nvPr/>
          </p:nvGrpSpPr>
          <p:grpSpPr>
            <a:xfrm>
              <a:off x="5898356" y="1508606"/>
              <a:ext cx="5931694" cy="977419"/>
              <a:chOff x="5898356" y="1508606"/>
              <a:chExt cx="5931694" cy="977419"/>
            </a:xfrm>
          </p:grpSpPr>
          <p:cxnSp>
            <p:nvCxnSpPr>
              <p:cNvPr id="20" name="Straight Connector 19">
                <a:extLst>
                  <a:ext uri="{FF2B5EF4-FFF2-40B4-BE49-F238E27FC236}">
                    <a16:creationId xmlns:a16="http://schemas.microsoft.com/office/drawing/2014/main" id="{240A56A5-E899-CCD5-1D42-C75E7ACDFE5C}"/>
                  </a:ext>
                </a:extLst>
              </p:cNvPr>
              <p:cNvCxnSpPr>
                <a:cxnSpLocks/>
              </p:cNvCxnSpPr>
              <p:nvPr/>
            </p:nvCxnSpPr>
            <p:spPr>
              <a:xfrm flipH="1">
                <a:off x="10439400" y="1508606"/>
                <a:ext cx="4191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5B81AA5-0085-9CCD-9342-DF00ECDF4CA1}"/>
                  </a:ext>
                </a:extLst>
              </p:cNvPr>
              <p:cNvCxnSpPr/>
              <p:nvPr/>
            </p:nvCxnSpPr>
            <p:spPr>
              <a:xfrm>
                <a:off x="10434637" y="1509713"/>
                <a:ext cx="0" cy="36195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86D5F9-09B0-CDB6-9CEA-12A560A1AEDF}"/>
                  </a:ext>
                </a:extLst>
              </p:cNvPr>
              <p:cNvCxnSpPr>
                <a:cxnSpLocks/>
              </p:cNvCxnSpPr>
              <p:nvPr/>
            </p:nvCxnSpPr>
            <p:spPr>
              <a:xfrm flipH="1">
                <a:off x="5898356" y="1871663"/>
                <a:ext cx="4536281"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9866F82-BDFC-9B33-A82A-8195022D4AE1}"/>
                  </a:ext>
                </a:extLst>
              </p:cNvPr>
              <p:cNvCxnSpPr/>
              <p:nvPr/>
            </p:nvCxnSpPr>
            <p:spPr>
              <a:xfrm>
                <a:off x="5898356" y="1871663"/>
                <a:ext cx="0" cy="614362"/>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390FE83-729C-5BF1-0B07-780481EEC7F8}"/>
                  </a:ext>
                </a:extLst>
              </p:cNvPr>
              <p:cNvCxnSpPr>
                <a:cxnSpLocks/>
              </p:cNvCxnSpPr>
              <p:nvPr/>
            </p:nvCxnSpPr>
            <p:spPr>
              <a:xfrm>
                <a:off x="5898356" y="2486025"/>
                <a:ext cx="5931694"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C00A472-8558-BEC6-A6F7-B0E6FE38C6CF}"/>
                  </a:ext>
                </a:extLst>
              </p:cNvPr>
              <p:cNvCxnSpPr>
                <a:cxnSpLocks/>
              </p:cNvCxnSpPr>
              <p:nvPr/>
            </p:nvCxnSpPr>
            <p:spPr>
              <a:xfrm flipV="1">
                <a:off x="11830050" y="1863413"/>
                <a:ext cx="0" cy="62261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818F63E-D779-9DE5-564E-E65F2DFE3003}"/>
                  </a:ext>
                </a:extLst>
              </p:cNvPr>
              <p:cNvCxnSpPr>
                <a:cxnSpLocks/>
              </p:cNvCxnSpPr>
              <p:nvPr/>
            </p:nvCxnSpPr>
            <p:spPr>
              <a:xfrm flipH="1">
                <a:off x="10858500" y="1871663"/>
                <a:ext cx="97155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8F6BBAA-13D0-A934-3329-E3477FDF92AB}"/>
                  </a:ext>
                </a:extLst>
              </p:cNvPr>
              <p:cNvCxnSpPr>
                <a:cxnSpLocks/>
              </p:cNvCxnSpPr>
              <p:nvPr/>
            </p:nvCxnSpPr>
            <p:spPr>
              <a:xfrm>
                <a:off x="10858500" y="1509713"/>
                <a:ext cx="0" cy="36195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1577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1+#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1+#ppt_w/2"/>
                                          </p:val>
                                        </p:tav>
                                        <p:tav tm="100000">
                                          <p:val>
                                            <p:strVal val="#ppt_x"/>
                                          </p:val>
                                        </p:tav>
                                      </p:tavLst>
                                    </p:anim>
                                    <p:anim calcmode="lin" valueType="num">
                                      <p:cBhvr additive="base">
                                        <p:cTn id="32"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8CB4F5F-2152-544F-439B-BF32B7E55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496" y="1565757"/>
            <a:ext cx="11956937" cy="4949339"/>
          </a:xfrm>
          <a:prstGeom prst="rect">
            <a:avLst/>
          </a:prstGeom>
          <a:effectLst>
            <a:outerShdw blurRad="317500" dist="317500" dir="2700000" algn="l" rotWithShape="0">
              <a:prstClr val="black">
                <a:alpha val="15000"/>
              </a:prstClr>
            </a:outerShdw>
          </a:effectLst>
        </p:spPr>
      </p:pic>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734798" y="2005169"/>
            <a:ext cx="4679102"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AI Generators</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a:extLst>
              <a:ext uri="{FF2B5EF4-FFF2-40B4-BE49-F238E27FC236}">
                <a16:creationId xmlns:a16="http://schemas.microsoft.com/office/drawing/2014/main" id="{87BA91EC-381E-4783-AA1F-ADC6144D2FC6}"/>
              </a:ext>
            </a:extLst>
          </p:cNvPr>
          <p:cNvSpPr txBox="1">
            <a:spLocks/>
          </p:cNvSpPr>
          <p:nvPr/>
        </p:nvSpPr>
        <p:spPr>
          <a:xfrm>
            <a:off x="827405" y="2884876"/>
            <a:ext cx="5065395" cy="37643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AI Generators create documents using prompts sent to an LLM chatbot.</a:t>
            </a:r>
          </a:p>
          <a:p>
            <a:r>
              <a:rPr lang="en-US" sz="2000" dirty="0">
                <a:solidFill>
                  <a:schemeClr val="tx1">
                    <a:lumMod val="20000"/>
                    <a:lumOff val="80000"/>
                  </a:schemeClr>
                </a:solidFill>
              </a:rPr>
              <a:t>They are configured on the Indexing Behavior.</a:t>
            </a:r>
          </a:p>
          <a:p>
            <a:r>
              <a:rPr lang="en-US" sz="2000" dirty="0">
                <a:solidFill>
                  <a:schemeClr val="tx1">
                    <a:lumMod val="20000"/>
                    <a:lumOff val="80000"/>
                  </a:schemeClr>
                </a:solidFill>
              </a:rPr>
              <a:t>Can use full text data or extracted data to generate the document.</a:t>
            </a:r>
          </a:p>
          <a:p>
            <a:r>
              <a:rPr lang="en-US" sz="2000" dirty="0">
                <a:solidFill>
                  <a:schemeClr val="tx1">
                    <a:lumMod val="20000"/>
                    <a:lumOff val="80000"/>
                  </a:schemeClr>
                </a:solidFill>
              </a:rPr>
              <a:t>Examples include:</a:t>
            </a:r>
          </a:p>
          <a:p>
            <a:pPr lvl="1"/>
            <a:r>
              <a:rPr lang="en-US" sz="1800" dirty="0">
                <a:solidFill>
                  <a:schemeClr val="tx1">
                    <a:lumMod val="20000"/>
                    <a:lumOff val="80000"/>
                  </a:schemeClr>
                </a:solidFill>
              </a:rPr>
              <a:t>Simple report generation</a:t>
            </a:r>
          </a:p>
          <a:p>
            <a:pPr lvl="1"/>
            <a:r>
              <a:rPr lang="en-US" sz="1800" dirty="0">
                <a:solidFill>
                  <a:schemeClr val="tx1">
                    <a:lumMod val="20000"/>
                    <a:lumOff val="80000"/>
                  </a:schemeClr>
                </a:solidFill>
              </a:rPr>
              <a:t>Language translation</a:t>
            </a:r>
          </a:p>
          <a:p>
            <a:pPr lvl="1"/>
            <a:r>
              <a:rPr lang="en-US" sz="1800" dirty="0">
                <a:solidFill>
                  <a:schemeClr val="tx1">
                    <a:lumMod val="20000"/>
                    <a:lumOff val="80000"/>
                  </a:schemeClr>
                </a:solidFill>
              </a:rPr>
              <a:t>Document/Batch summarization</a:t>
            </a:r>
          </a:p>
          <a:p>
            <a:pPr lvl="1"/>
            <a:endParaRPr lang="en-US" sz="1600" dirty="0">
              <a:solidFill>
                <a:schemeClr val="tx1">
                  <a:lumMod val="20000"/>
                  <a:lumOff val="80000"/>
                </a:schemeClr>
              </a:solidFill>
            </a:endParaRPr>
          </a:p>
          <a:p>
            <a:pPr marL="0" indent="0">
              <a:buNone/>
            </a:pPr>
            <a:endParaRPr lang="en-US" sz="2000" dirty="0">
              <a:solidFill>
                <a:schemeClr val="tx1">
                  <a:lumMod val="20000"/>
                  <a:lumOff val="80000"/>
                </a:schemeClr>
              </a:solidFill>
            </a:endParaRPr>
          </a:p>
          <a:p>
            <a:pPr marL="0" indent="0">
              <a:buNone/>
            </a:pPr>
            <a:endParaRPr lang="en-US" sz="2000" dirty="0">
              <a:solidFill>
                <a:schemeClr val="tx1">
                  <a:lumMod val="20000"/>
                  <a:lumOff val="80000"/>
                </a:schemeClr>
              </a:solidFill>
            </a:endParaRPr>
          </a:p>
        </p:txBody>
      </p:sp>
      <p:grpSp>
        <p:nvGrpSpPr>
          <p:cNvPr id="16" name="Group 15">
            <a:extLst>
              <a:ext uri="{FF2B5EF4-FFF2-40B4-BE49-F238E27FC236}">
                <a16:creationId xmlns:a16="http://schemas.microsoft.com/office/drawing/2014/main" id="{ACA33353-8DB1-5BD2-6E3F-D54CCDD49B4E}"/>
              </a:ext>
            </a:extLst>
          </p:cNvPr>
          <p:cNvGrpSpPr/>
          <p:nvPr/>
        </p:nvGrpSpPr>
        <p:grpSpPr>
          <a:xfrm>
            <a:off x="6003925" y="2271750"/>
            <a:ext cx="5848350" cy="2495294"/>
            <a:chOff x="6003925" y="2271750"/>
            <a:chExt cx="5848350" cy="2495294"/>
          </a:xfrm>
        </p:grpSpPr>
        <p:pic>
          <p:nvPicPr>
            <p:cNvPr id="14" name="Picture 13">
              <a:extLst>
                <a:ext uri="{FF2B5EF4-FFF2-40B4-BE49-F238E27FC236}">
                  <a16:creationId xmlns:a16="http://schemas.microsoft.com/office/drawing/2014/main" id="{1B73307B-B4AC-5404-43BB-8D85093AF877}"/>
                </a:ext>
              </a:extLst>
            </p:cNvPr>
            <p:cNvPicPr>
              <a:picLocks noChangeAspect="1"/>
            </p:cNvPicPr>
            <p:nvPr/>
          </p:nvPicPr>
          <p:blipFill>
            <a:blip r:embed="rId8"/>
            <a:stretch>
              <a:fillRect/>
            </a:stretch>
          </p:blipFill>
          <p:spPr>
            <a:xfrm>
              <a:off x="6003925" y="2662019"/>
              <a:ext cx="5848350" cy="2105025"/>
            </a:xfrm>
            <a:prstGeom prst="rect">
              <a:avLst/>
            </a:prstGeom>
            <a:solidFill>
              <a:schemeClr val="accent5">
                <a:lumMod val="50000"/>
              </a:schemeClr>
            </a:solidFill>
            <a:ln w="19050">
              <a:solidFill>
                <a:schemeClr val="accent2"/>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78DDA6A3-E122-7A4C-F9B9-B1DB3878255B}"/>
                </a:ext>
              </a:extLst>
            </p:cNvPr>
            <p:cNvSpPr txBox="1"/>
            <p:nvPr/>
          </p:nvSpPr>
          <p:spPr>
            <a:xfrm>
              <a:off x="7414713" y="2271750"/>
              <a:ext cx="3026791" cy="338554"/>
            </a:xfrm>
            <a:prstGeom prst="rect">
              <a:avLst/>
            </a:prstGeom>
            <a:noFill/>
            <a:effectLst>
              <a:outerShdw blurRad="50800" dist="38100" dir="2700000" algn="tl" rotWithShape="0">
                <a:prstClr val="black">
                  <a:alpha val="40000"/>
                </a:prstClr>
              </a:outerShdw>
            </a:effectLst>
          </p:spPr>
          <p:txBody>
            <a:bodyPr wrap="none" rtlCol="0">
              <a:spAutoFit/>
            </a:bodyPr>
            <a:lstStyle/>
            <a:p>
              <a:pPr marR="0" algn="ctr" defTabSz="914400" rtl="0" eaLnBrk="1" fontAlgn="auto" latinLnBrk="0" hangingPunct="1">
                <a:lnSpc>
                  <a:spcPct val="100000"/>
                </a:lnSpc>
                <a:spcBef>
                  <a:spcPts val="0"/>
                </a:spcBef>
                <a:spcAft>
                  <a:spcPts val="0"/>
                </a:spcAft>
                <a:buClrTx/>
                <a:buSzTx/>
                <a:tabLst/>
              </a:pPr>
              <a:r>
                <a:rPr lang="en-US" sz="1600" i="1" dirty="0">
                  <a:solidFill>
                    <a:schemeClr val="accent2"/>
                  </a:solidFill>
                  <a:latin typeface="Roboto Cn"/>
                </a:rPr>
                <a:t>	Example AI Generator configuration</a:t>
              </a:r>
              <a:endParaRPr kumimoji="0" lang="en-US" sz="1600" b="0" i="1" u="none" strike="noStrike" kern="1200" cap="none" spc="0" normalizeH="0" baseline="0" noProof="0" dirty="0">
                <a:ln>
                  <a:noFill/>
                </a:ln>
                <a:solidFill>
                  <a:schemeClr val="accent2"/>
                </a:solidFill>
                <a:effectLst/>
                <a:uLnTx/>
                <a:uFillTx/>
                <a:latin typeface="Roboto Cn"/>
                <a:ea typeface="+mn-ea"/>
                <a:cs typeface="+mn-cs"/>
              </a:endParaRPr>
            </a:p>
          </p:txBody>
        </p:sp>
      </p:grpSp>
    </p:spTree>
    <p:extLst>
      <p:ext uri="{BB962C8B-B14F-4D97-AF65-F5344CB8AC3E}">
        <p14:creationId xmlns:p14="http://schemas.microsoft.com/office/powerpoint/2010/main" val="15016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1+#ppt_w/2"/>
                                          </p:val>
                                        </p:tav>
                                        <p:tav tm="100000">
                                          <p:val>
                                            <p:strVal val="#ppt_x"/>
                                          </p:val>
                                        </p:tav>
                                      </p:tavLst>
                                    </p:anim>
                                    <p:anim calcmode="lin" valueType="num">
                                      <p:cBhvr additive="base">
                                        <p:cTn id="20" dur="1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1+#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186858"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Document Search and Retrieval </a:t>
            </a:r>
          </a:p>
        </p:txBody>
      </p:sp>
      <p:grpSp>
        <p:nvGrpSpPr>
          <p:cNvPr id="26" name="Group 25">
            <a:extLst>
              <a:ext uri="{FF2B5EF4-FFF2-40B4-BE49-F238E27FC236}">
                <a16:creationId xmlns:a16="http://schemas.microsoft.com/office/drawing/2014/main" id="{010A5947-8A8A-0D22-5B7E-FB4BBB5D3698}"/>
              </a:ext>
            </a:extLst>
          </p:cNvPr>
          <p:cNvGrpSpPr/>
          <p:nvPr/>
        </p:nvGrpSpPr>
        <p:grpSpPr>
          <a:xfrm>
            <a:off x="-617767" y="293967"/>
            <a:ext cx="12285892" cy="958821"/>
            <a:chOff x="-617767" y="293967"/>
            <a:chExt cx="12285892" cy="958821"/>
          </a:xfrm>
        </p:grpSpPr>
        <p:cxnSp>
          <p:nvCxnSpPr>
            <p:cNvPr id="10" name="Straight Connector 9">
              <a:extLst>
                <a:ext uri="{FF2B5EF4-FFF2-40B4-BE49-F238E27FC236}">
                  <a16:creationId xmlns:a16="http://schemas.microsoft.com/office/drawing/2014/main" id="{1C697595-85EA-387A-37B3-89B7396BE585}"/>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EBB16BE6-C74A-E145-4C1C-E1E9E32B3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9EC54054-D4FB-D415-263E-4B71CA9130CA}"/>
              </a:ext>
            </a:extLst>
          </p:cNvPr>
          <p:cNvGrpSpPr/>
          <p:nvPr/>
        </p:nvGrpSpPr>
        <p:grpSpPr>
          <a:xfrm>
            <a:off x="4367899" y="1380797"/>
            <a:ext cx="3456202" cy="523220"/>
            <a:chOff x="2697480" y="1704407"/>
            <a:chExt cx="5829300" cy="523220"/>
          </a:xfrm>
          <a:effectLst>
            <a:outerShdw blurRad="50800" dist="38100" dir="2700000" algn="tl" rotWithShape="0">
              <a:prstClr val="black">
                <a:alpha val="40000"/>
              </a:prstClr>
            </a:outerShdw>
          </a:effectLst>
        </p:grpSpPr>
        <p:sp>
          <p:nvSpPr>
            <p:cNvPr id="3" name="TextBox 2">
              <a:extLst>
                <a:ext uri="{FF2B5EF4-FFF2-40B4-BE49-F238E27FC236}">
                  <a16:creationId xmlns:a16="http://schemas.microsoft.com/office/drawing/2014/main" id="{51669B94-7A80-7217-0C53-7BFD905F9DA6}"/>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Search page uses</a:t>
              </a:r>
            </a:p>
          </p:txBody>
        </p:sp>
        <p:cxnSp>
          <p:nvCxnSpPr>
            <p:cNvPr id="5" name="Straight Connector 4">
              <a:extLst>
                <a:ext uri="{FF2B5EF4-FFF2-40B4-BE49-F238E27FC236}">
                  <a16:creationId xmlns:a16="http://schemas.microsoft.com/office/drawing/2014/main" id="{E7BA8A0F-AF01-3188-4B94-BF8B062089EC}"/>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Content Placeholder 2">
            <a:extLst>
              <a:ext uri="{FF2B5EF4-FFF2-40B4-BE49-F238E27FC236}">
                <a16:creationId xmlns:a16="http://schemas.microsoft.com/office/drawing/2014/main" id="{87BA91EC-381E-4783-AA1F-ADC6144D2FC6}"/>
              </a:ext>
            </a:extLst>
          </p:cNvPr>
          <p:cNvSpPr txBox="1">
            <a:spLocks/>
          </p:cNvSpPr>
          <p:nvPr/>
        </p:nvSpPr>
        <p:spPr>
          <a:xfrm>
            <a:off x="2814109" y="2884876"/>
            <a:ext cx="5590292" cy="37643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600" dirty="0">
              <a:solidFill>
                <a:schemeClr val="tx1">
                  <a:lumMod val="20000"/>
                  <a:lumOff val="80000"/>
                </a:schemeClr>
              </a:solidFill>
            </a:endParaRPr>
          </a:p>
          <a:p>
            <a:pPr marL="0" indent="0">
              <a:buNone/>
            </a:pPr>
            <a:endParaRPr lang="en-US" sz="2000" dirty="0">
              <a:solidFill>
                <a:schemeClr val="tx1">
                  <a:lumMod val="20000"/>
                  <a:lumOff val="80000"/>
                </a:schemeClr>
              </a:solidFill>
            </a:endParaRPr>
          </a:p>
          <a:p>
            <a:pPr marL="0" indent="0">
              <a:buNone/>
            </a:pPr>
            <a:endParaRPr lang="en-US" sz="2000" dirty="0">
              <a:solidFill>
                <a:schemeClr val="tx1">
                  <a:lumMod val="20000"/>
                  <a:lumOff val="80000"/>
                </a:schemeClr>
              </a:solidFill>
            </a:endParaRPr>
          </a:p>
        </p:txBody>
      </p:sp>
      <p:sp>
        <p:nvSpPr>
          <p:cNvPr id="6" name="Content Placeholder 2">
            <a:extLst>
              <a:ext uri="{FF2B5EF4-FFF2-40B4-BE49-F238E27FC236}">
                <a16:creationId xmlns:a16="http://schemas.microsoft.com/office/drawing/2014/main" id="{8DC9473A-7795-DC8D-7F81-F14190643236}"/>
              </a:ext>
            </a:extLst>
          </p:cNvPr>
          <p:cNvSpPr txBox="1">
            <a:spLocks/>
          </p:cNvSpPr>
          <p:nvPr/>
        </p:nvSpPr>
        <p:spPr>
          <a:xfrm>
            <a:off x="1849370" y="2106320"/>
            <a:ext cx="8493261" cy="4205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20000"/>
                    <a:lumOff val="80000"/>
                  </a:schemeClr>
                </a:solidFill>
              </a:rPr>
              <a:t>Current use cases include:</a:t>
            </a:r>
          </a:p>
          <a:p>
            <a:pPr lvl="1">
              <a:spcBef>
                <a:spcPts val="600"/>
              </a:spcBef>
            </a:pPr>
            <a:r>
              <a:rPr lang="en-US" sz="2000" dirty="0">
                <a:solidFill>
                  <a:schemeClr val="tx1">
                    <a:lumMod val="20000"/>
                    <a:lumOff val="80000"/>
                  </a:schemeClr>
                </a:solidFill>
              </a:rPr>
              <a:t>A new ways to start Batch processing</a:t>
            </a:r>
          </a:p>
          <a:p>
            <a:pPr marL="914400" lvl="2" indent="0">
              <a:buNone/>
            </a:pPr>
            <a:r>
              <a:rPr lang="en-US" sz="1800" dirty="0">
                <a:solidFill>
                  <a:schemeClr val="tx1">
                    <a:lumMod val="20000"/>
                    <a:lumOff val="80000"/>
                  </a:schemeClr>
                </a:solidFill>
              </a:rPr>
              <a:t>Bring in content through traditional import mechanisms. Get text off them. Do some basic indexing. Use a search query to more narrowly select documents you want </a:t>
            </a:r>
          </a:p>
          <a:p>
            <a:pPr lvl="1">
              <a:spcBef>
                <a:spcPts val="600"/>
              </a:spcBef>
            </a:pPr>
            <a:r>
              <a:rPr lang="en-US" sz="2000" dirty="0">
                <a:solidFill>
                  <a:schemeClr val="tx1">
                    <a:lumMod val="20000"/>
                    <a:lumOff val="80000"/>
                  </a:schemeClr>
                </a:solidFill>
              </a:rPr>
              <a:t>An efficient mechanism to find a document set and submit set specific tasks</a:t>
            </a:r>
          </a:p>
          <a:p>
            <a:pPr marL="914400" lvl="2" indent="0">
              <a:buNone/>
            </a:pPr>
            <a:r>
              <a:rPr lang="en-US" sz="1800" dirty="0">
                <a:solidFill>
                  <a:schemeClr val="tx1">
                    <a:lumMod val="20000"/>
                    <a:lumOff val="80000"/>
                  </a:schemeClr>
                </a:solidFill>
              </a:rPr>
              <a:t>Need to re-extract all documents of a certain type in your repo?  Easily done from the Search page.</a:t>
            </a:r>
          </a:p>
          <a:p>
            <a:pPr lvl="1">
              <a:spcBef>
                <a:spcPts val="1200"/>
              </a:spcBef>
            </a:pPr>
            <a:r>
              <a:rPr lang="en-US" sz="2000" dirty="0">
                <a:solidFill>
                  <a:schemeClr val="tx1">
                    <a:lumMod val="20000"/>
                    <a:lumOff val="80000"/>
                  </a:schemeClr>
                </a:solidFill>
              </a:rPr>
              <a:t>Ad-hoc research</a:t>
            </a:r>
          </a:p>
          <a:p>
            <a:pPr marL="914400" lvl="2" indent="0">
              <a:buNone/>
            </a:pPr>
            <a:r>
              <a:rPr lang="en-US" sz="1800" dirty="0">
                <a:solidFill>
                  <a:schemeClr val="tx1">
                    <a:lumMod val="20000"/>
                    <a:lumOff val="80000"/>
                  </a:schemeClr>
                </a:solidFill>
              </a:rPr>
              <a:t>BIS has used Search to locate example documents for new Document Types in a recent project</a:t>
            </a:r>
          </a:p>
          <a:p>
            <a:pPr lvl="1"/>
            <a:r>
              <a:rPr lang="en-US" sz="2000" dirty="0">
                <a:solidFill>
                  <a:schemeClr val="tx1">
                    <a:lumMod val="20000"/>
                    <a:lumOff val="80000"/>
                  </a:schemeClr>
                </a:solidFill>
              </a:rPr>
              <a:t>Allows users to keep content in Grooper long term</a:t>
            </a:r>
          </a:p>
          <a:p>
            <a:pPr marL="914400" lvl="2" indent="0">
              <a:buNone/>
            </a:pPr>
            <a:r>
              <a:rPr lang="en-US" sz="1800" dirty="0">
                <a:solidFill>
                  <a:schemeClr val="tx1">
                    <a:lumMod val="20000"/>
                    <a:lumOff val="80000"/>
                  </a:schemeClr>
                </a:solidFill>
              </a:rPr>
              <a:t>Find content in a large Grooper Repository with hundreds or thousands of documents</a:t>
            </a:r>
          </a:p>
        </p:txBody>
      </p:sp>
    </p:spTree>
    <p:extLst>
      <p:ext uri="{BB962C8B-B14F-4D97-AF65-F5344CB8AC3E}">
        <p14:creationId xmlns:p14="http://schemas.microsoft.com/office/powerpoint/2010/main" val="15431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1+#ppt_w/2"/>
                                          </p:val>
                                        </p:tav>
                                        <p:tav tm="100000">
                                          <p:val>
                                            <p:strVal val="#ppt_x"/>
                                          </p:val>
                                        </p:tav>
                                      </p:tavLst>
                                    </p:anim>
                                    <p:anim calcmode="lin" valueType="num">
                                      <p:cBhvr additive="base">
                                        <p:cTn id="16" dur="1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nodePh="1">
                                  <p:stCondLst>
                                    <p:cond delay="50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phic 34">
            <a:extLst>
              <a:ext uri="{FF2B5EF4-FFF2-40B4-BE49-F238E27FC236}">
                <a16:creationId xmlns:a16="http://schemas.microsoft.com/office/drawing/2014/main" id="{EFC879A8-D5BD-4761-F2E5-B1F1737A1B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2531" y="1723217"/>
            <a:ext cx="13813313" cy="5717750"/>
          </a:xfrm>
          <a:prstGeom prst="rect">
            <a:avLst/>
          </a:prstGeom>
          <a:effectLst>
            <a:outerShdw blurRad="317500" dist="317500" algn="l" rotWithShape="0">
              <a:prstClr val="black">
                <a:alpha val="15000"/>
              </a:prstClr>
            </a:outerShdw>
          </a:effectLst>
        </p:spPr>
      </p:pic>
      <p:pic>
        <p:nvPicPr>
          <p:cNvPr id="25" name="Graphic 24">
            <a:extLst>
              <a:ext uri="{FF2B5EF4-FFF2-40B4-BE49-F238E27FC236}">
                <a16:creationId xmlns:a16="http://schemas.microsoft.com/office/drawing/2014/main" id="{B11A0AE7-185E-5698-0B17-CFF7143443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2219" y="-168122"/>
            <a:ext cx="8976769" cy="7235977"/>
          </a:xfrm>
          <a:prstGeom prst="rect">
            <a:avLst/>
          </a:prstGeom>
          <a:effectLst>
            <a:outerShdw blurRad="317500" dist="317500" algn="l" rotWithShape="0">
              <a:prstClr val="black">
                <a:alpha val="15000"/>
              </a:prstClr>
            </a:outerShdw>
          </a:effectLst>
        </p:spPr>
      </p:pic>
      <p:grpSp>
        <p:nvGrpSpPr>
          <p:cNvPr id="104" name="Group 103">
            <a:extLst>
              <a:ext uri="{FF2B5EF4-FFF2-40B4-BE49-F238E27FC236}">
                <a16:creationId xmlns:a16="http://schemas.microsoft.com/office/drawing/2014/main" id="{68A00E5A-1120-A32A-1507-735A0CCD587C}"/>
              </a:ext>
            </a:extLst>
          </p:cNvPr>
          <p:cNvGrpSpPr/>
          <p:nvPr/>
        </p:nvGrpSpPr>
        <p:grpSpPr>
          <a:xfrm>
            <a:off x="-617767" y="293967"/>
            <a:ext cx="12285892" cy="958821"/>
            <a:chOff x="-617767" y="293967"/>
            <a:chExt cx="12285892" cy="958821"/>
          </a:xfrm>
        </p:grpSpPr>
        <p:cxnSp>
          <p:nvCxnSpPr>
            <p:cNvPr id="105" name="Straight Connector 104">
              <a:extLst>
                <a:ext uri="{FF2B5EF4-FFF2-40B4-BE49-F238E27FC236}">
                  <a16:creationId xmlns:a16="http://schemas.microsoft.com/office/drawing/2014/main" id="{BA28F4C3-C669-D22D-3A2E-9F37CCB081C3}"/>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6" name="Graphic 105">
              <a:extLst>
                <a:ext uri="{FF2B5EF4-FFF2-40B4-BE49-F238E27FC236}">
                  <a16:creationId xmlns:a16="http://schemas.microsoft.com/office/drawing/2014/main" id="{3D02FB06-C2CB-AE3B-E5EB-040579052B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A65591A4-8223-8A46-8CFF-6ACC18EA53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8" name="Shape - Data Chaining" hidden="1">
            <a:extLst>
              <a:ext uri="{FF2B5EF4-FFF2-40B4-BE49-F238E27FC236}">
                <a16:creationId xmlns:a16="http://schemas.microsoft.com/office/drawing/2014/main" id="{48172BA7-A90B-8B5B-78F5-334BFFCEC1E9}"/>
              </a:ext>
            </a:extLst>
          </p:cNvPr>
          <p:cNvSpPr/>
          <p:nvPr/>
        </p:nvSpPr>
        <p:spPr>
          <a:xfrm>
            <a:off x="613705" y="5148563"/>
            <a:ext cx="2812459" cy="958825"/>
          </a:xfrm>
          <a:prstGeom prst="roundRect">
            <a:avLst>
              <a:gd name="adj" fmla="val 3752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small" dirty="0">
              <a:solidFill>
                <a:schemeClr val="bg2"/>
              </a:solidFill>
              <a:latin typeface="Roboto Bk" pitchFamily="2" charset="0"/>
              <a:ea typeface="Roboto Bk" pitchFamily="2" charset="0"/>
            </a:endParaRPr>
          </a:p>
        </p:txBody>
      </p:sp>
      <p:sp>
        <p:nvSpPr>
          <p:cNvPr id="10" name="What is?">
            <a:extLst>
              <a:ext uri="{FF2B5EF4-FFF2-40B4-BE49-F238E27FC236}">
                <a16:creationId xmlns:a16="http://schemas.microsoft.com/office/drawing/2014/main" id="{E6F8B4CF-E43A-2FD6-3EF2-D1829E674484}"/>
              </a:ext>
            </a:extLst>
          </p:cNvPr>
          <p:cNvSpPr txBox="1"/>
          <p:nvPr/>
        </p:nvSpPr>
        <p:spPr>
          <a:xfrm>
            <a:off x="1896110" y="417577"/>
            <a:ext cx="9073825"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New and Improved Functionality</a:t>
            </a:r>
          </a:p>
        </p:txBody>
      </p:sp>
      <p:grpSp>
        <p:nvGrpSpPr>
          <p:cNvPr id="66" name="Group 65">
            <a:extLst>
              <a:ext uri="{FF2B5EF4-FFF2-40B4-BE49-F238E27FC236}">
                <a16:creationId xmlns:a16="http://schemas.microsoft.com/office/drawing/2014/main" id="{143832C6-00B3-598C-E0F6-A9A13F7D1097}"/>
              </a:ext>
            </a:extLst>
          </p:cNvPr>
          <p:cNvGrpSpPr/>
          <p:nvPr/>
        </p:nvGrpSpPr>
        <p:grpSpPr>
          <a:xfrm>
            <a:off x="-251592" y="1616392"/>
            <a:ext cx="6172200" cy="457200"/>
            <a:chOff x="-247650" y="1711162"/>
            <a:chExt cx="6172200" cy="457200"/>
          </a:xfrm>
          <a:solidFill>
            <a:schemeClr val="accent6">
              <a:lumMod val="50000"/>
            </a:schemeClr>
          </a:solidFill>
        </p:grpSpPr>
        <p:pic>
          <p:nvPicPr>
            <p:cNvPr id="65" name="Graphic 64">
              <a:extLst>
                <a:ext uri="{FF2B5EF4-FFF2-40B4-BE49-F238E27FC236}">
                  <a16:creationId xmlns:a16="http://schemas.microsoft.com/office/drawing/2014/main" id="{BF2CC2CE-0D78-35B8-005B-B85A35F6D0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7650" y="1711162"/>
              <a:ext cx="6172200" cy="457200"/>
            </a:xfrm>
            <a:prstGeom prst="rect">
              <a:avLst/>
            </a:prstGeom>
            <a:effectLst>
              <a:outerShdw blurRad="127000" dist="127000" dir="2700000" algn="tl" rotWithShape="0">
                <a:prstClr val="black">
                  <a:alpha val="15000"/>
                </a:prstClr>
              </a:outerShdw>
            </a:effectLst>
          </p:spPr>
        </p:pic>
        <p:sp>
          <p:nvSpPr>
            <p:cNvPr id="63" name="TextBox 62">
              <a:extLst>
                <a:ext uri="{FF2B5EF4-FFF2-40B4-BE49-F238E27FC236}">
                  <a16:creationId xmlns:a16="http://schemas.microsoft.com/office/drawing/2014/main" id="{B045BCE5-3F2F-DA2B-F768-BEF539B4754E}"/>
                </a:ext>
              </a:extLst>
            </p:cNvPr>
            <p:cNvSpPr txBox="1"/>
            <p:nvPr/>
          </p:nvSpPr>
          <p:spPr>
            <a:xfrm>
              <a:off x="216536" y="1733477"/>
              <a:ext cx="4239350" cy="400110"/>
            </a:xfrm>
            <a:prstGeom prst="rect">
              <a:avLst/>
            </a:prstGeom>
            <a:grpFill/>
          </p:spPr>
          <p:txBody>
            <a:bodyPr wrap="square">
              <a:spAutoFit/>
            </a:bodyPr>
            <a:lstStyle/>
            <a:p>
              <a:r>
                <a:rPr lang="en-US" sz="2000" cap="small" dirty="0">
                  <a:solidFill>
                    <a:schemeClr val="accent2"/>
                  </a:solidFill>
                  <a:latin typeface="Roboto Bk" pitchFamily="2" charset="0"/>
                  <a:ea typeface="Roboto Bk" pitchFamily="2" charset="0"/>
                </a:rPr>
                <a:t>Committed to web development</a:t>
              </a:r>
              <a:endParaRPr lang="en-US" sz="2000" dirty="0">
                <a:solidFill>
                  <a:schemeClr val="accent2"/>
                </a:solidFill>
              </a:endParaRPr>
            </a:p>
          </p:txBody>
        </p:sp>
      </p:grpSp>
      <p:grpSp>
        <p:nvGrpSpPr>
          <p:cNvPr id="80" name="Group 79">
            <a:extLst>
              <a:ext uri="{FF2B5EF4-FFF2-40B4-BE49-F238E27FC236}">
                <a16:creationId xmlns:a16="http://schemas.microsoft.com/office/drawing/2014/main" id="{070CDA75-74C6-D6FE-E058-732B58203ACB}"/>
              </a:ext>
            </a:extLst>
          </p:cNvPr>
          <p:cNvGrpSpPr/>
          <p:nvPr/>
        </p:nvGrpSpPr>
        <p:grpSpPr>
          <a:xfrm>
            <a:off x="-648312" y="3345038"/>
            <a:ext cx="6172200" cy="457200"/>
            <a:chOff x="-247650" y="1711162"/>
            <a:chExt cx="6172200" cy="457200"/>
          </a:xfrm>
          <a:solidFill>
            <a:schemeClr val="accent6">
              <a:lumMod val="50000"/>
            </a:schemeClr>
          </a:solidFill>
        </p:grpSpPr>
        <p:pic>
          <p:nvPicPr>
            <p:cNvPr id="81" name="Graphic 80">
              <a:extLst>
                <a:ext uri="{FF2B5EF4-FFF2-40B4-BE49-F238E27FC236}">
                  <a16:creationId xmlns:a16="http://schemas.microsoft.com/office/drawing/2014/main" id="{0B2C0810-3524-8339-54DB-EEEE990E6DD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7650" y="1711162"/>
              <a:ext cx="6172200" cy="457200"/>
            </a:xfrm>
            <a:prstGeom prst="rect">
              <a:avLst/>
            </a:prstGeom>
            <a:effectLst>
              <a:outerShdw blurRad="127000" dist="127000" dir="2700000" algn="tl" rotWithShape="0">
                <a:prstClr val="black">
                  <a:alpha val="15000"/>
                </a:prstClr>
              </a:outerShdw>
            </a:effectLst>
          </p:spPr>
        </p:pic>
        <p:sp>
          <p:nvSpPr>
            <p:cNvPr id="82" name="TextBox 81">
              <a:extLst>
                <a:ext uri="{FF2B5EF4-FFF2-40B4-BE49-F238E27FC236}">
                  <a16:creationId xmlns:a16="http://schemas.microsoft.com/office/drawing/2014/main" id="{69A7099C-96E6-B645-AB94-EFD26154B675}"/>
                </a:ext>
              </a:extLst>
            </p:cNvPr>
            <p:cNvSpPr txBox="1"/>
            <p:nvPr/>
          </p:nvSpPr>
          <p:spPr>
            <a:xfrm>
              <a:off x="613060" y="1733477"/>
              <a:ext cx="3183946" cy="400110"/>
            </a:xfrm>
            <a:prstGeom prst="rect">
              <a:avLst/>
            </a:prstGeom>
            <a:grpFill/>
          </p:spPr>
          <p:txBody>
            <a:bodyPr wrap="square">
              <a:spAutoFit/>
            </a:bodyPr>
            <a:lstStyle/>
            <a:p>
              <a:r>
                <a:rPr lang="en-US" sz="2000" cap="small" dirty="0">
                  <a:solidFill>
                    <a:schemeClr val="accent2"/>
                  </a:solidFill>
                  <a:latin typeface="Roboto Bk" pitchFamily="2" charset="0"/>
                  <a:ea typeface="Roboto Bk" pitchFamily="2" charset="0"/>
                </a:rPr>
                <a:t>LLM Integrations</a:t>
              </a:r>
              <a:endParaRPr lang="en-US" sz="2000" dirty="0">
                <a:solidFill>
                  <a:schemeClr val="accent2"/>
                </a:solidFill>
              </a:endParaRPr>
            </a:p>
          </p:txBody>
        </p:sp>
      </p:grpSp>
      <p:grpSp>
        <p:nvGrpSpPr>
          <p:cNvPr id="100" name="Group 99">
            <a:extLst>
              <a:ext uri="{FF2B5EF4-FFF2-40B4-BE49-F238E27FC236}">
                <a16:creationId xmlns:a16="http://schemas.microsoft.com/office/drawing/2014/main" id="{257B170D-DAE7-5E21-C2C8-33F4526FAA98}"/>
              </a:ext>
            </a:extLst>
          </p:cNvPr>
          <p:cNvGrpSpPr/>
          <p:nvPr/>
        </p:nvGrpSpPr>
        <p:grpSpPr>
          <a:xfrm>
            <a:off x="-1146667" y="5040955"/>
            <a:ext cx="6172200" cy="457200"/>
            <a:chOff x="-1213649" y="5827941"/>
            <a:chExt cx="6172200" cy="457200"/>
          </a:xfrm>
        </p:grpSpPr>
        <p:pic>
          <p:nvPicPr>
            <p:cNvPr id="83" name="Graphic 82">
              <a:extLst>
                <a:ext uri="{FF2B5EF4-FFF2-40B4-BE49-F238E27FC236}">
                  <a16:creationId xmlns:a16="http://schemas.microsoft.com/office/drawing/2014/main" id="{BC794154-809F-E3FC-D971-2EC7941AB8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3649" y="5827941"/>
              <a:ext cx="6172200" cy="457200"/>
            </a:xfrm>
            <a:prstGeom prst="rect">
              <a:avLst/>
            </a:prstGeom>
            <a:effectLst>
              <a:outerShdw blurRad="127000" dist="127000" dir="2700000" algn="tl" rotWithShape="0">
                <a:prstClr val="black">
                  <a:alpha val="15000"/>
                </a:prstClr>
              </a:outerShdw>
            </a:effectLst>
          </p:spPr>
        </p:pic>
        <p:sp>
          <p:nvSpPr>
            <p:cNvPr id="84" name="TextBox 83">
              <a:extLst>
                <a:ext uri="{FF2B5EF4-FFF2-40B4-BE49-F238E27FC236}">
                  <a16:creationId xmlns:a16="http://schemas.microsoft.com/office/drawing/2014/main" id="{48679A3B-9137-175D-69D3-8749619E469C}"/>
                </a:ext>
              </a:extLst>
            </p:cNvPr>
            <p:cNvSpPr txBox="1"/>
            <p:nvPr/>
          </p:nvSpPr>
          <p:spPr>
            <a:xfrm>
              <a:off x="194103" y="5850256"/>
              <a:ext cx="4261783" cy="400110"/>
            </a:xfrm>
            <a:prstGeom prst="rect">
              <a:avLst/>
            </a:prstGeom>
            <a:solidFill>
              <a:schemeClr val="accent6">
                <a:lumMod val="50000"/>
              </a:schemeClr>
            </a:solidFill>
          </p:spPr>
          <p:txBody>
            <a:bodyPr wrap="square">
              <a:spAutoFit/>
            </a:bodyPr>
            <a:lstStyle/>
            <a:p>
              <a:r>
                <a:rPr lang="en-US" sz="2000" cap="small" dirty="0">
                  <a:solidFill>
                    <a:schemeClr val="accent2"/>
                  </a:solidFill>
                  <a:latin typeface="Roboto Bk" pitchFamily="2" charset="0"/>
                  <a:ea typeface="Roboto Bk" pitchFamily="2" charset="0"/>
                </a:rPr>
                <a:t>Document search and retrieval</a:t>
              </a:r>
              <a:endParaRPr lang="en-US" sz="2000" dirty="0">
                <a:solidFill>
                  <a:schemeClr val="accent2"/>
                </a:solidFill>
              </a:endParaRPr>
            </a:p>
          </p:txBody>
        </p:sp>
      </p:grpSp>
      <p:sp>
        <p:nvSpPr>
          <p:cNvPr id="85" name="Data Context">
            <a:extLst>
              <a:ext uri="{FF2B5EF4-FFF2-40B4-BE49-F238E27FC236}">
                <a16:creationId xmlns:a16="http://schemas.microsoft.com/office/drawing/2014/main" id="{B9C7D96D-B4E2-7ECD-B91C-244B3435D3DC}"/>
              </a:ext>
            </a:extLst>
          </p:cNvPr>
          <p:cNvSpPr/>
          <p:nvPr/>
        </p:nvSpPr>
        <p:spPr>
          <a:xfrm>
            <a:off x="595709"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WINDOWS CLIENT REMOVAL</a:t>
            </a:r>
          </a:p>
        </p:txBody>
      </p:sp>
      <p:sp>
        <p:nvSpPr>
          <p:cNvPr id="86" name="Data Context">
            <a:extLst>
              <a:ext uri="{FF2B5EF4-FFF2-40B4-BE49-F238E27FC236}">
                <a16:creationId xmlns:a16="http://schemas.microsoft.com/office/drawing/2014/main" id="{E7B39AF0-DE8C-8D8B-2281-48A01B92BF6E}"/>
              </a:ext>
            </a:extLst>
          </p:cNvPr>
          <p:cNvSpPr/>
          <p:nvPr/>
        </p:nvSpPr>
        <p:spPr>
          <a:xfrm>
            <a:off x="3556681"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GROOPER COMMAND CONSOLE</a:t>
            </a:r>
          </a:p>
        </p:txBody>
      </p:sp>
      <p:sp>
        <p:nvSpPr>
          <p:cNvPr id="91" name="Data Context">
            <a:extLst>
              <a:ext uri="{FF2B5EF4-FFF2-40B4-BE49-F238E27FC236}">
                <a16:creationId xmlns:a16="http://schemas.microsoft.com/office/drawing/2014/main" id="{9A4B5FAD-5A99-7C03-587A-1D7FD69EC4F8}"/>
              </a:ext>
            </a:extLst>
          </p:cNvPr>
          <p:cNvSpPr/>
          <p:nvPr/>
        </p:nvSpPr>
        <p:spPr>
          <a:xfrm>
            <a:off x="6548038" y="407003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ANALYSTS &amp;</a:t>
            </a:r>
          </a:p>
          <a:p>
            <a:pPr algn="ctr"/>
            <a:r>
              <a:rPr lang="en-US" sz="1400" cap="small" dirty="0">
                <a:solidFill>
                  <a:schemeClr val="tx1">
                    <a:lumMod val="20000"/>
                    <a:lumOff val="80000"/>
                  </a:schemeClr>
                </a:solidFill>
                <a:latin typeface="Roboto Bk" pitchFamily="2" charset="0"/>
                <a:ea typeface="Roboto Bk" pitchFamily="2" charset="0"/>
              </a:rPr>
              <a:t>DOCUMENT CHAT</a:t>
            </a:r>
          </a:p>
        </p:txBody>
      </p:sp>
      <p:sp>
        <p:nvSpPr>
          <p:cNvPr id="94" name="Data Context">
            <a:extLst>
              <a:ext uri="{FF2B5EF4-FFF2-40B4-BE49-F238E27FC236}">
                <a16:creationId xmlns:a16="http://schemas.microsoft.com/office/drawing/2014/main" id="{04606C5B-52EC-C481-4050-C6BA7C5E6151}"/>
              </a:ext>
            </a:extLst>
          </p:cNvPr>
          <p:cNvSpPr/>
          <p:nvPr/>
        </p:nvSpPr>
        <p:spPr>
          <a:xfrm>
            <a:off x="595709" y="407393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EXTRACT</a:t>
            </a:r>
          </a:p>
        </p:txBody>
      </p:sp>
      <p:sp>
        <p:nvSpPr>
          <p:cNvPr id="95" name="Data Context">
            <a:extLst>
              <a:ext uri="{FF2B5EF4-FFF2-40B4-BE49-F238E27FC236}">
                <a16:creationId xmlns:a16="http://schemas.microsoft.com/office/drawing/2014/main" id="{8624092B-6020-1A77-DDFB-AE6270858CCA}"/>
              </a:ext>
            </a:extLst>
          </p:cNvPr>
          <p:cNvSpPr/>
          <p:nvPr/>
        </p:nvSpPr>
        <p:spPr>
          <a:xfrm>
            <a:off x="3552113" y="407375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CLAUSE DETECTION</a:t>
            </a:r>
          </a:p>
        </p:txBody>
      </p:sp>
      <p:sp>
        <p:nvSpPr>
          <p:cNvPr id="101" name="Data Context">
            <a:extLst>
              <a:ext uri="{FF2B5EF4-FFF2-40B4-BE49-F238E27FC236}">
                <a16:creationId xmlns:a16="http://schemas.microsoft.com/office/drawing/2014/main" id="{AF3A8974-77B5-3227-068F-CA1363663271}"/>
              </a:ext>
            </a:extLst>
          </p:cNvPr>
          <p:cNvSpPr/>
          <p:nvPr/>
        </p:nvSpPr>
        <p:spPr>
          <a:xfrm>
            <a:off x="595709" y="5830281"/>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AI SEARCH INTEGRATION</a:t>
            </a:r>
          </a:p>
        </p:txBody>
      </p:sp>
      <p:sp>
        <p:nvSpPr>
          <p:cNvPr id="102" name="Data Context">
            <a:extLst>
              <a:ext uri="{FF2B5EF4-FFF2-40B4-BE49-F238E27FC236}">
                <a16:creationId xmlns:a16="http://schemas.microsoft.com/office/drawing/2014/main" id="{D99308B1-1E36-0072-748B-E96929E594DB}"/>
              </a:ext>
            </a:extLst>
          </p:cNvPr>
          <p:cNvSpPr/>
          <p:nvPr/>
        </p:nvSpPr>
        <p:spPr>
          <a:xfrm>
            <a:off x="3556681" y="5830280"/>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THE SEARCH PAGE</a:t>
            </a:r>
          </a:p>
        </p:txBody>
      </p:sp>
      <p:sp>
        <p:nvSpPr>
          <p:cNvPr id="103" name="Data Context">
            <a:extLst>
              <a:ext uri="{FF2B5EF4-FFF2-40B4-BE49-F238E27FC236}">
                <a16:creationId xmlns:a16="http://schemas.microsoft.com/office/drawing/2014/main" id="{EE3AF850-E73A-3E5D-38BF-085FD33C6397}"/>
              </a:ext>
            </a:extLst>
          </p:cNvPr>
          <p:cNvSpPr/>
          <p:nvPr/>
        </p:nvSpPr>
        <p:spPr>
          <a:xfrm>
            <a:off x="6517653" y="5830280"/>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NEW WAYS TO PROCESS CONTENT</a:t>
            </a:r>
          </a:p>
        </p:txBody>
      </p:sp>
      <p:sp>
        <p:nvSpPr>
          <p:cNvPr id="4" name="Data Context">
            <a:extLst>
              <a:ext uri="{FF2B5EF4-FFF2-40B4-BE49-F238E27FC236}">
                <a16:creationId xmlns:a16="http://schemas.microsoft.com/office/drawing/2014/main" id="{1F4C73C6-196F-FB62-63D3-52C8663F0F49}"/>
              </a:ext>
            </a:extLst>
          </p:cNvPr>
          <p:cNvSpPr/>
          <p:nvPr/>
        </p:nvSpPr>
        <p:spPr>
          <a:xfrm>
            <a:off x="6474238"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UI IMPROVEMENTS</a:t>
            </a:r>
          </a:p>
        </p:txBody>
      </p:sp>
      <p:sp>
        <p:nvSpPr>
          <p:cNvPr id="5" name="Data Context">
            <a:extLst>
              <a:ext uri="{FF2B5EF4-FFF2-40B4-BE49-F238E27FC236}">
                <a16:creationId xmlns:a16="http://schemas.microsoft.com/office/drawing/2014/main" id="{DF894861-7C28-CD8F-FE6D-6E507AE89107}"/>
              </a:ext>
            </a:extLst>
          </p:cNvPr>
          <p:cNvSpPr/>
          <p:nvPr/>
        </p:nvSpPr>
        <p:spPr>
          <a:xfrm>
            <a:off x="9401731" y="2293368"/>
            <a:ext cx="2194560" cy="548640"/>
          </a:xfrm>
          <a:prstGeom prst="roundRect">
            <a:avLst>
              <a:gd name="adj" fmla="val 37528"/>
            </a:avLst>
          </a:prstGeom>
          <a:solidFill>
            <a:schemeClr val="accent6">
              <a:lumMod val="50000"/>
            </a:schemeClr>
          </a:solidFill>
          <a:ln>
            <a:noFill/>
          </a:ln>
          <a:effectLst>
            <a:outerShdw blurRad="127000" dist="1270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a:solidFill>
                  <a:schemeClr val="tx1">
                    <a:lumMod val="20000"/>
                    <a:lumOff val="80000"/>
                  </a:schemeClr>
                </a:solidFill>
                <a:latin typeface="Roboto Bk" pitchFamily="2" charset="0"/>
                <a:ea typeface="Roboto Bk" pitchFamily="2" charset="0"/>
              </a:rPr>
              <a:t>EFFICIENCY IMPROVEMENTS</a:t>
            </a:r>
          </a:p>
        </p:txBody>
      </p:sp>
    </p:spTree>
    <p:extLst>
      <p:ext uri="{BB962C8B-B14F-4D97-AF65-F5344CB8AC3E}">
        <p14:creationId xmlns:p14="http://schemas.microsoft.com/office/powerpoint/2010/main" val="2571059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500" fill="hold"/>
                                        <p:tgtEl>
                                          <p:spTgt spid="104"/>
                                        </p:tgtEl>
                                        <p:attrNameLst>
                                          <p:attrName>ppt_x</p:attrName>
                                        </p:attrNameLst>
                                      </p:cBhvr>
                                      <p:tavLst>
                                        <p:tav tm="0">
                                          <p:val>
                                            <p:strVal val="1+#ppt_w/2"/>
                                          </p:val>
                                        </p:tav>
                                        <p:tav tm="100000">
                                          <p:val>
                                            <p:strVal val="#ppt_x"/>
                                          </p:val>
                                        </p:tav>
                                      </p:tavLst>
                                    </p:anim>
                                    <p:anim calcmode="lin" valueType="num">
                                      <p:cBhvr additive="base">
                                        <p:cTn id="8" dur="1500" fill="hold"/>
                                        <p:tgtEl>
                                          <p:spTgt spid="10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1+#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500" fill="hold"/>
                                        <p:tgtEl>
                                          <p:spTgt spid="25"/>
                                        </p:tgtEl>
                                        <p:attrNameLst>
                                          <p:attrName>ppt_x</p:attrName>
                                        </p:attrNameLst>
                                      </p:cBhvr>
                                      <p:tavLst>
                                        <p:tav tm="0">
                                          <p:val>
                                            <p:strVal val="1+#ppt_w/2"/>
                                          </p:val>
                                        </p:tav>
                                        <p:tav tm="100000">
                                          <p:val>
                                            <p:strVal val="#ppt_x"/>
                                          </p:val>
                                        </p:tav>
                                      </p:tavLst>
                                    </p:anim>
                                    <p:anim calcmode="lin" valueType="num">
                                      <p:cBhvr additive="base">
                                        <p:cTn id="20" dur="1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1500" fill="hold"/>
                                        <p:tgtEl>
                                          <p:spTgt spid="66"/>
                                        </p:tgtEl>
                                        <p:attrNameLst>
                                          <p:attrName>ppt_x</p:attrName>
                                        </p:attrNameLst>
                                      </p:cBhvr>
                                      <p:tavLst>
                                        <p:tav tm="0">
                                          <p:val>
                                            <p:strVal val="1+#ppt_w/2"/>
                                          </p:val>
                                        </p:tav>
                                        <p:tav tm="100000">
                                          <p:val>
                                            <p:strVal val="#ppt_x"/>
                                          </p:val>
                                        </p:tav>
                                      </p:tavLst>
                                    </p:anim>
                                    <p:anim calcmode="lin" valueType="num">
                                      <p:cBhvr additive="base">
                                        <p:cTn id="24" dur="1500" fill="hold"/>
                                        <p:tgtEl>
                                          <p:spTgt spid="6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1+#ppt_w/2"/>
                                          </p:val>
                                        </p:tav>
                                        <p:tav tm="100000">
                                          <p:val>
                                            <p:strVal val="#ppt_x"/>
                                          </p:val>
                                        </p:tav>
                                      </p:tavLst>
                                    </p:anim>
                                    <p:anim calcmode="lin" valueType="num">
                                      <p:cBhvr additive="base">
                                        <p:cTn id="28" dur="1500" fill="hold"/>
                                        <p:tgtEl>
                                          <p:spTgt spid="80"/>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additive="base">
                                        <p:cTn id="31" dur="1500" fill="hold"/>
                                        <p:tgtEl>
                                          <p:spTgt spid="100"/>
                                        </p:tgtEl>
                                        <p:attrNameLst>
                                          <p:attrName>ppt_x</p:attrName>
                                        </p:attrNameLst>
                                      </p:cBhvr>
                                      <p:tavLst>
                                        <p:tav tm="0">
                                          <p:val>
                                            <p:strVal val="1+#ppt_w/2"/>
                                          </p:val>
                                        </p:tav>
                                        <p:tav tm="100000">
                                          <p:val>
                                            <p:strVal val="#ppt_x"/>
                                          </p:val>
                                        </p:tav>
                                      </p:tavLst>
                                    </p:anim>
                                    <p:anim calcmode="lin" valueType="num">
                                      <p:cBhvr additive="base">
                                        <p:cTn id="32" dur="1500" fill="hold"/>
                                        <p:tgtEl>
                                          <p:spTgt spid="100"/>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500" fill="hold"/>
                                        <p:tgtEl>
                                          <p:spTgt spid="35"/>
                                        </p:tgtEl>
                                        <p:attrNameLst>
                                          <p:attrName>ppt_x</p:attrName>
                                        </p:attrNameLst>
                                      </p:cBhvr>
                                      <p:tavLst>
                                        <p:tav tm="0">
                                          <p:val>
                                            <p:strVal val="1+#ppt_w/2"/>
                                          </p:val>
                                        </p:tav>
                                        <p:tav tm="100000">
                                          <p:val>
                                            <p:strVal val="#ppt_x"/>
                                          </p:val>
                                        </p:tav>
                                      </p:tavLst>
                                    </p:anim>
                                    <p:anim calcmode="lin" valueType="num">
                                      <p:cBhvr additive="base">
                                        <p:cTn id="36" dur="1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1500" fill="hold"/>
                                        <p:tgtEl>
                                          <p:spTgt spid="85"/>
                                        </p:tgtEl>
                                        <p:attrNameLst>
                                          <p:attrName>ppt_x</p:attrName>
                                        </p:attrNameLst>
                                      </p:cBhvr>
                                      <p:tavLst>
                                        <p:tav tm="0">
                                          <p:val>
                                            <p:strVal val="1+#ppt_w/2"/>
                                          </p:val>
                                        </p:tav>
                                        <p:tav tm="100000">
                                          <p:val>
                                            <p:strVal val="#ppt_x"/>
                                          </p:val>
                                        </p:tav>
                                      </p:tavLst>
                                    </p:anim>
                                    <p:anim calcmode="lin" valueType="num">
                                      <p:cBhvr additive="base">
                                        <p:cTn id="40" dur="1500" fill="hold"/>
                                        <p:tgtEl>
                                          <p:spTgt spid="85"/>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 calcmode="lin" valueType="num">
                                      <p:cBhvr additive="base">
                                        <p:cTn id="43" dur="1500" fill="hold"/>
                                        <p:tgtEl>
                                          <p:spTgt spid="86"/>
                                        </p:tgtEl>
                                        <p:attrNameLst>
                                          <p:attrName>ppt_x</p:attrName>
                                        </p:attrNameLst>
                                      </p:cBhvr>
                                      <p:tavLst>
                                        <p:tav tm="0">
                                          <p:val>
                                            <p:strVal val="1+#ppt_w/2"/>
                                          </p:val>
                                        </p:tav>
                                        <p:tav tm="100000">
                                          <p:val>
                                            <p:strVal val="#ppt_x"/>
                                          </p:val>
                                        </p:tav>
                                      </p:tavLst>
                                    </p:anim>
                                    <p:anim calcmode="lin" valueType="num">
                                      <p:cBhvr additive="base">
                                        <p:cTn id="44" dur="1500" fill="hold"/>
                                        <p:tgtEl>
                                          <p:spTgt spid="86"/>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1500" fill="hold"/>
                                        <p:tgtEl>
                                          <p:spTgt spid="4"/>
                                        </p:tgtEl>
                                        <p:attrNameLst>
                                          <p:attrName>ppt_x</p:attrName>
                                        </p:attrNameLst>
                                      </p:cBhvr>
                                      <p:tavLst>
                                        <p:tav tm="0">
                                          <p:val>
                                            <p:strVal val="1+#ppt_w/2"/>
                                          </p:val>
                                        </p:tav>
                                        <p:tav tm="100000">
                                          <p:val>
                                            <p:strVal val="#ppt_x"/>
                                          </p:val>
                                        </p:tav>
                                      </p:tavLst>
                                    </p:anim>
                                    <p:anim calcmode="lin" valueType="num">
                                      <p:cBhvr additive="base">
                                        <p:cTn id="48" dur="1500" fill="hold"/>
                                        <p:tgtEl>
                                          <p:spTgt spid="4"/>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500" fill="hold"/>
                                        <p:tgtEl>
                                          <p:spTgt spid="5"/>
                                        </p:tgtEl>
                                        <p:attrNameLst>
                                          <p:attrName>ppt_x</p:attrName>
                                        </p:attrNameLst>
                                      </p:cBhvr>
                                      <p:tavLst>
                                        <p:tav tm="0">
                                          <p:val>
                                            <p:strVal val="1+#ppt_w/2"/>
                                          </p:val>
                                        </p:tav>
                                        <p:tav tm="100000">
                                          <p:val>
                                            <p:strVal val="#ppt_x"/>
                                          </p:val>
                                        </p:tav>
                                      </p:tavLst>
                                    </p:anim>
                                    <p:anim calcmode="lin" valueType="num">
                                      <p:cBhvr additive="base">
                                        <p:cTn id="52" dur="1500" fill="hold"/>
                                        <p:tgtEl>
                                          <p:spTgt spid="5"/>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additive="base">
                                        <p:cTn id="55" dur="1500" fill="hold"/>
                                        <p:tgtEl>
                                          <p:spTgt spid="94"/>
                                        </p:tgtEl>
                                        <p:attrNameLst>
                                          <p:attrName>ppt_x</p:attrName>
                                        </p:attrNameLst>
                                      </p:cBhvr>
                                      <p:tavLst>
                                        <p:tav tm="0">
                                          <p:val>
                                            <p:strVal val="1+#ppt_w/2"/>
                                          </p:val>
                                        </p:tav>
                                        <p:tav tm="100000">
                                          <p:val>
                                            <p:strVal val="#ppt_x"/>
                                          </p:val>
                                        </p:tav>
                                      </p:tavLst>
                                    </p:anim>
                                    <p:anim calcmode="lin" valueType="num">
                                      <p:cBhvr additive="base">
                                        <p:cTn id="56" dur="1500" fill="hold"/>
                                        <p:tgtEl>
                                          <p:spTgt spid="94"/>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1500" fill="hold"/>
                                        <p:tgtEl>
                                          <p:spTgt spid="95"/>
                                        </p:tgtEl>
                                        <p:attrNameLst>
                                          <p:attrName>ppt_x</p:attrName>
                                        </p:attrNameLst>
                                      </p:cBhvr>
                                      <p:tavLst>
                                        <p:tav tm="0">
                                          <p:val>
                                            <p:strVal val="1+#ppt_w/2"/>
                                          </p:val>
                                        </p:tav>
                                        <p:tav tm="100000">
                                          <p:val>
                                            <p:strVal val="#ppt_x"/>
                                          </p:val>
                                        </p:tav>
                                      </p:tavLst>
                                    </p:anim>
                                    <p:anim calcmode="lin" valueType="num">
                                      <p:cBhvr additive="base">
                                        <p:cTn id="60" dur="1500" fill="hold"/>
                                        <p:tgtEl>
                                          <p:spTgt spid="95"/>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1500" fill="hold"/>
                                        <p:tgtEl>
                                          <p:spTgt spid="91"/>
                                        </p:tgtEl>
                                        <p:attrNameLst>
                                          <p:attrName>ppt_x</p:attrName>
                                        </p:attrNameLst>
                                      </p:cBhvr>
                                      <p:tavLst>
                                        <p:tav tm="0">
                                          <p:val>
                                            <p:strVal val="1+#ppt_w/2"/>
                                          </p:val>
                                        </p:tav>
                                        <p:tav tm="100000">
                                          <p:val>
                                            <p:strVal val="#ppt_x"/>
                                          </p:val>
                                        </p:tav>
                                      </p:tavLst>
                                    </p:anim>
                                    <p:anim calcmode="lin" valueType="num">
                                      <p:cBhvr additive="base">
                                        <p:cTn id="64" dur="1500" fill="hold"/>
                                        <p:tgtEl>
                                          <p:spTgt spid="91"/>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0"/>
                                  </p:stCondLst>
                                  <p:childTnLst>
                                    <p:set>
                                      <p:cBhvr>
                                        <p:cTn id="66" dur="1" fill="hold">
                                          <p:stCondLst>
                                            <p:cond delay="0"/>
                                          </p:stCondLst>
                                        </p:cTn>
                                        <p:tgtEl>
                                          <p:spTgt spid="101"/>
                                        </p:tgtEl>
                                        <p:attrNameLst>
                                          <p:attrName>style.visibility</p:attrName>
                                        </p:attrNameLst>
                                      </p:cBhvr>
                                      <p:to>
                                        <p:strVal val="visible"/>
                                      </p:to>
                                    </p:set>
                                    <p:anim calcmode="lin" valueType="num">
                                      <p:cBhvr additive="base">
                                        <p:cTn id="67" dur="1500" fill="hold"/>
                                        <p:tgtEl>
                                          <p:spTgt spid="101"/>
                                        </p:tgtEl>
                                        <p:attrNameLst>
                                          <p:attrName>ppt_x</p:attrName>
                                        </p:attrNameLst>
                                      </p:cBhvr>
                                      <p:tavLst>
                                        <p:tav tm="0">
                                          <p:val>
                                            <p:strVal val="1+#ppt_w/2"/>
                                          </p:val>
                                        </p:tav>
                                        <p:tav tm="100000">
                                          <p:val>
                                            <p:strVal val="#ppt_x"/>
                                          </p:val>
                                        </p:tav>
                                      </p:tavLst>
                                    </p:anim>
                                    <p:anim calcmode="lin" valueType="num">
                                      <p:cBhvr additive="base">
                                        <p:cTn id="68" dur="1500" fill="hold"/>
                                        <p:tgtEl>
                                          <p:spTgt spid="101"/>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1500" fill="hold"/>
                                        <p:tgtEl>
                                          <p:spTgt spid="102"/>
                                        </p:tgtEl>
                                        <p:attrNameLst>
                                          <p:attrName>ppt_x</p:attrName>
                                        </p:attrNameLst>
                                      </p:cBhvr>
                                      <p:tavLst>
                                        <p:tav tm="0">
                                          <p:val>
                                            <p:strVal val="1+#ppt_w/2"/>
                                          </p:val>
                                        </p:tav>
                                        <p:tav tm="100000">
                                          <p:val>
                                            <p:strVal val="#ppt_x"/>
                                          </p:val>
                                        </p:tav>
                                      </p:tavLst>
                                    </p:anim>
                                    <p:anim calcmode="lin" valueType="num">
                                      <p:cBhvr additive="base">
                                        <p:cTn id="72" dur="1500" fill="hold"/>
                                        <p:tgtEl>
                                          <p:spTgt spid="102"/>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anim calcmode="lin" valueType="num">
                                      <p:cBhvr additive="base">
                                        <p:cTn id="75" dur="1500" fill="hold"/>
                                        <p:tgtEl>
                                          <p:spTgt spid="103"/>
                                        </p:tgtEl>
                                        <p:attrNameLst>
                                          <p:attrName>ppt_x</p:attrName>
                                        </p:attrNameLst>
                                      </p:cBhvr>
                                      <p:tavLst>
                                        <p:tav tm="0">
                                          <p:val>
                                            <p:strVal val="1+#ppt_w/2"/>
                                          </p:val>
                                        </p:tav>
                                        <p:tav tm="100000">
                                          <p:val>
                                            <p:strVal val="#ppt_x"/>
                                          </p:val>
                                        </p:tav>
                                      </p:tavLst>
                                    </p:anim>
                                    <p:anim calcmode="lin" valueType="num">
                                      <p:cBhvr additive="base">
                                        <p:cTn id="76" dur="1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5" grpId="0" animBg="1"/>
      <p:bldP spid="86" grpId="0" animBg="1"/>
      <p:bldP spid="91" grpId="0" animBg="1"/>
      <p:bldP spid="94" grpId="0" animBg="1"/>
      <p:bldP spid="95" grpId="0" animBg="1"/>
      <p:bldP spid="101" grpId="0" animBg="1"/>
      <p:bldP spid="102" grpId="0" animBg="1"/>
      <p:bldP spid="10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E923455-4BC4-6AC4-1EC0-14641A7C23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186" y="1523065"/>
            <a:ext cx="11956937" cy="4949339"/>
          </a:xfrm>
          <a:prstGeom prst="rect">
            <a:avLst/>
          </a:prstGeom>
          <a:effectLst>
            <a:outerShdw blurRad="317500" dist="317500" dir="2700000" algn="l" rotWithShape="0">
              <a:prstClr val="black">
                <a:alpha val="15000"/>
              </a:prstClr>
            </a:outerShdw>
          </a:effectLst>
        </p:spPr>
      </p:pic>
      <p:grpSp>
        <p:nvGrpSpPr>
          <p:cNvPr id="60" name="Group 59">
            <a:extLst>
              <a:ext uri="{FF2B5EF4-FFF2-40B4-BE49-F238E27FC236}">
                <a16:creationId xmlns:a16="http://schemas.microsoft.com/office/drawing/2014/main" id="{515B83BE-3255-AB5F-E712-ADEE9F97B05E}"/>
              </a:ext>
            </a:extLst>
          </p:cNvPr>
          <p:cNvGrpSpPr/>
          <p:nvPr/>
        </p:nvGrpSpPr>
        <p:grpSpPr>
          <a:xfrm>
            <a:off x="-617767" y="293967"/>
            <a:ext cx="12285892" cy="958821"/>
            <a:chOff x="-617767" y="293967"/>
            <a:chExt cx="12285892" cy="958821"/>
          </a:xfrm>
        </p:grpSpPr>
        <p:cxnSp>
          <p:nvCxnSpPr>
            <p:cNvPr id="61" name="Straight Connector 60">
              <a:extLst>
                <a:ext uri="{FF2B5EF4-FFF2-40B4-BE49-F238E27FC236}">
                  <a16:creationId xmlns:a16="http://schemas.microsoft.com/office/drawing/2014/main" id="{C51B5240-1040-CB19-1E01-C0E9E85D041E}"/>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2" name="Graphic 61">
              <a:extLst>
                <a:ext uri="{FF2B5EF4-FFF2-40B4-BE49-F238E27FC236}">
                  <a16:creationId xmlns:a16="http://schemas.microsoft.com/office/drawing/2014/main" id="{66546C42-9E61-F2E9-56F4-6BC7491C3F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55" name="Facilitating">
            <a:extLst>
              <a:ext uri="{FF2B5EF4-FFF2-40B4-BE49-F238E27FC236}">
                <a16:creationId xmlns:a16="http://schemas.microsoft.com/office/drawing/2014/main" id="{240B806E-E5A0-4CE9-2287-FDB7CFE03027}"/>
              </a:ext>
            </a:extLst>
          </p:cNvPr>
          <p:cNvSpPr txBox="1"/>
          <p:nvPr/>
        </p:nvSpPr>
        <p:spPr>
          <a:xfrm>
            <a:off x="1896111" y="423899"/>
            <a:ext cx="9033146"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Windows Client Removal</a:t>
            </a:r>
          </a:p>
        </p:txBody>
      </p:sp>
      <p:pic>
        <p:nvPicPr>
          <p:cNvPr id="59" name="Grooper G" descr="Logo, icon&#10;&#10;Description automatically generated">
            <a:extLst>
              <a:ext uri="{FF2B5EF4-FFF2-40B4-BE49-F238E27FC236}">
                <a16:creationId xmlns:a16="http://schemas.microsoft.com/office/drawing/2014/main" id="{9A936D06-55A6-3CA7-326C-F853909E92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3" name="Group 2">
            <a:extLst>
              <a:ext uri="{FF2B5EF4-FFF2-40B4-BE49-F238E27FC236}">
                <a16:creationId xmlns:a16="http://schemas.microsoft.com/office/drawing/2014/main" id="{0BAD6CA2-3B9D-46ED-E21F-C24696A43555}"/>
              </a:ext>
            </a:extLst>
          </p:cNvPr>
          <p:cNvGrpSpPr/>
          <p:nvPr/>
        </p:nvGrpSpPr>
        <p:grpSpPr>
          <a:xfrm>
            <a:off x="3176085" y="1844734"/>
            <a:ext cx="5355083" cy="954107"/>
            <a:chOff x="2697480" y="1704407"/>
            <a:chExt cx="5829300" cy="954107"/>
          </a:xfrm>
          <a:effectLst>
            <a:outerShdw blurRad="50800" dist="38100" dir="2700000" algn="tl" rotWithShape="0">
              <a:prstClr val="black">
                <a:alpha val="40000"/>
              </a:prstClr>
            </a:outerShdw>
          </a:effectLst>
        </p:grpSpPr>
        <p:sp>
          <p:nvSpPr>
            <p:cNvPr id="4" name="TextBox 3">
              <a:extLst>
                <a:ext uri="{FF2B5EF4-FFF2-40B4-BE49-F238E27FC236}">
                  <a16:creationId xmlns:a16="http://schemas.microsoft.com/office/drawing/2014/main" id="{2D9D3B69-826D-5237-65F8-1BA084C3D23D}"/>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Goodbye Grooper thick client!</a:t>
              </a:r>
            </a:p>
          </p:txBody>
        </p:sp>
        <p:cxnSp>
          <p:nvCxnSpPr>
            <p:cNvPr id="6" name="Straight Connector 5">
              <a:extLst>
                <a:ext uri="{FF2B5EF4-FFF2-40B4-BE49-F238E27FC236}">
                  <a16:creationId xmlns:a16="http://schemas.microsoft.com/office/drawing/2014/main" id="{D38FC99E-9C63-CE7E-B96E-8CA6529922D8}"/>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0E8D06C-9A82-F489-D3A8-8CB27861A994}"/>
              </a:ext>
            </a:extLst>
          </p:cNvPr>
          <p:cNvSpPr txBox="1"/>
          <p:nvPr/>
        </p:nvSpPr>
        <p:spPr>
          <a:xfrm>
            <a:off x="1441993" y="2638231"/>
            <a:ext cx="8823266" cy="1092607"/>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sz="2000" dirty="0">
                <a:solidFill>
                  <a:schemeClr val="tx1">
                    <a:lumMod val="40000"/>
                    <a:lumOff val="60000"/>
                  </a:schemeClr>
                </a:solidFill>
              </a:rPr>
              <a:t>Removing the Windows client will allow Grooper to grow as a web platform.</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All thick client functionality has been replaced by the web client or a new admin application called “Grooper Command Console”</a:t>
            </a:r>
          </a:p>
        </p:txBody>
      </p:sp>
      <p:graphicFrame>
        <p:nvGraphicFramePr>
          <p:cNvPr id="16" name="Table 15">
            <a:extLst>
              <a:ext uri="{FF2B5EF4-FFF2-40B4-BE49-F238E27FC236}">
                <a16:creationId xmlns:a16="http://schemas.microsoft.com/office/drawing/2014/main" id="{E561E839-A248-7F12-A72C-740D2094206F}"/>
              </a:ext>
            </a:extLst>
          </p:cNvPr>
          <p:cNvGraphicFramePr>
            <a:graphicFrameLocks noGrp="1"/>
          </p:cNvGraphicFramePr>
          <p:nvPr>
            <p:extLst>
              <p:ext uri="{D42A27DB-BD31-4B8C-83A1-F6EECF244321}">
                <p14:modId xmlns:p14="http://schemas.microsoft.com/office/powerpoint/2010/main" val="1386641064"/>
              </p:ext>
            </p:extLst>
          </p:nvPr>
        </p:nvGraphicFramePr>
        <p:xfrm>
          <a:off x="2669419" y="3906744"/>
          <a:ext cx="6368414" cy="2389753"/>
        </p:xfrm>
        <a:graphic>
          <a:graphicData uri="http://schemas.openxmlformats.org/drawingml/2006/table">
            <a:tbl>
              <a:tblPr firstRow="1" bandRow="1">
                <a:tableStyleId>{073A0DAA-6AF3-43AB-8588-CEC1D06C72B9}</a:tableStyleId>
              </a:tblPr>
              <a:tblGrid>
                <a:gridCol w="1962042">
                  <a:extLst>
                    <a:ext uri="{9D8B030D-6E8A-4147-A177-3AD203B41FA5}">
                      <a16:colId xmlns:a16="http://schemas.microsoft.com/office/drawing/2014/main" val="524243353"/>
                    </a:ext>
                  </a:extLst>
                </a:gridCol>
                <a:gridCol w="4406372">
                  <a:extLst>
                    <a:ext uri="{9D8B030D-6E8A-4147-A177-3AD203B41FA5}">
                      <a16:colId xmlns:a16="http://schemas.microsoft.com/office/drawing/2014/main" val="933691794"/>
                    </a:ext>
                  </a:extLst>
                </a:gridCol>
              </a:tblGrid>
              <a:tr h="285693">
                <a:tc>
                  <a:txBody>
                    <a:bodyPr/>
                    <a:lstStyle/>
                    <a:p>
                      <a:r>
                        <a:rPr lang="en-US" sz="1400" dirty="0">
                          <a:solidFill>
                            <a:schemeClr val="tx1">
                              <a:lumMod val="20000"/>
                              <a:lumOff val="80000"/>
                            </a:schemeClr>
                          </a:solidFill>
                        </a:rPr>
                        <a:t>Thick Client App</a:t>
                      </a:r>
                    </a:p>
                  </a:txBody>
                  <a:tcPr/>
                </a:tc>
                <a:tc>
                  <a:txBody>
                    <a:bodyPr/>
                    <a:lstStyle/>
                    <a:p>
                      <a:r>
                        <a:rPr lang="en-US" sz="1400" dirty="0">
                          <a:solidFill>
                            <a:schemeClr val="tx1">
                              <a:lumMod val="20000"/>
                              <a:lumOff val="80000"/>
                            </a:schemeClr>
                          </a:solidFill>
                        </a:rPr>
                        <a:t>Replacement</a:t>
                      </a:r>
                    </a:p>
                  </a:txBody>
                  <a:tcPr/>
                </a:tc>
                <a:extLst>
                  <a:ext uri="{0D108BD9-81ED-4DB2-BD59-A6C34878D82A}">
                    <a16:rowId xmlns:a16="http://schemas.microsoft.com/office/drawing/2014/main" val="3058943723"/>
                  </a:ext>
                </a:extLst>
              </a:tr>
              <a:tr h="285693">
                <a:tc>
                  <a:txBody>
                    <a:bodyPr/>
                    <a:lstStyle/>
                    <a:p>
                      <a:r>
                        <a:rPr lang="en-US" sz="1400" dirty="0">
                          <a:solidFill>
                            <a:schemeClr val="tx1">
                              <a:lumMod val="50000"/>
                            </a:schemeClr>
                          </a:solidFill>
                        </a:rPr>
                        <a:t>Grooper Dashboard</a:t>
                      </a:r>
                    </a:p>
                  </a:txBody>
                  <a:tcPr/>
                </a:tc>
                <a:tc>
                  <a:txBody>
                    <a:bodyPr/>
                    <a:lstStyle/>
                    <a:p>
                      <a:r>
                        <a:rPr lang="en-US" sz="1400" dirty="0">
                          <a:solidFill>
                            <a:schemeClr val="tx1">
                              <a:lumMod val="50000"/>
                            </a:schemeClr>
                          </a:solidFill>
                        </a:rPr>
                        <a:t>Batches page</a:t>
                      </a:r>
                    </a:p>
                  </a:txBody>
                  <a:tcPr/>
                </a:tc>
                <a:extLst>
                  <a:ext uri="{0D108BD9-81ED-4DB2-BD59-A6C34878D82A}">
                    <a16:rowId xmlns:a16="http://schemas.microsoft.com/office/drawing/2014/main" val="1223856040"/>
                  </a:ext>
                </a:extLst>
              </a:tr>
              <a:tr h="285693">
                <a:tc>
                  <a:txBody>
                    <a:bodyPr/>
                    <a:lstStyle/>
                    <a:p>
                      <a:r>
                        <a:rPr lang="en-US" sz="1400" dirty="0">
                          <a:solidFill>
                            <a:schemeClr val="tx1">
                              <a:lumMod val="50000"/>
                            </a:schemeClr>
                          </a:solidFill>
                        </a:rPr>
                        <a:t>Grooper Attended Client</a:t>
                      </a:r>
                    </a:p>
                  </a:txBody>
                  <a:tcPr/>
                </a:tc>
                <a:tc>
                  <a:txBody>
                    <a:bodyPr/>
                    <a:lstStyle/>
                    <a:p>
                      <a:r>
                        <a:rPr lang="en-US" sz="1400" dirty="0">
                          <a:solidFill>
                            <a:schemeClr val="tx1">
                              <a:lumMod val="50000"/>
                            </a:schemeClr>
                          </a:solidFill>
                        </a:rPr>
                        <a:t>Tasks page</a:t>
                      </a:r>
                    </a:p>
                  </a:txBody>
                  <a:tcPr/>
                </a:tc>
                <a:extLst>
                  <a:ext uri="{0D108BD9-81ED-4DB2-BD59-A6C34878D82A}">
                    <a16:rowId xmlns:a16="http://schemas.microsoft.com/office/drawing/2014/main" val="1241510042"/>
                  </a:ext>
                </a:extLst>
              </a:tr>
              <a:tr h="285693">
                <a:tc>
                  <a:txBody>
                    <a:bodyPr/>
                    <a:lstStyle/>
                    <a:p>
                      <a:r>
                        <a:rPr lang="en-US" sz="1400" dirty="0">
                          <a:solidFill>
                            <a:schemeClr val="tx1">
                              <a:lumMod val="50000"/>
                            </a:schemeClr>
                          </a:solidFill>
                        </a:rPr>
                        <a:t>Grooper Design Studio</a:t>
                      </a:r>
                    </a:p>
                  </a:txBody>
                  <a:tcPr/>
                </a:tc>
                <a:tc>
                  <a:txBody>
                    <a:bodyPr/>
                    <a:lstStyle/>
                    <a:p>
                      <a:r>
                        <a:rPr lang="en-US" sz="1400" dirty="0">
                          <a:solidFill>
                            <a:schemeClr val="tx1">
                              <a:lumMod val="50000"/>
                            </a:schemeClr>
                          </a:solidFill>
                        </a:rPr>
                        <a:t>Design page</a:t>
                      </a:r>
                    </a:p>
                  </a:txBody>
                  <a:tcPr/>
                </a:tc>
                <a:extLst>
                  <a:ext uri="{0D108BD9-81ED-4DB2-BD59-A6C34878D82A}">
                    <a16:rowId xmlns:a16="http://schemas.microsoft.com/office/drawing/2014/main" val="2419930956"/>
                  </a:ext>
                </a:extLst>
              </a:tr>
              <a:tr h="285693">
                <a:tc>
                  <a:txBody>
                    <a:bodyPr/>
                    <a:lstStyle/>
                    <a:p>
                      <a:r>
                        <a:rPr lang="en-US" sz="1400" dirty="0">
                          <a:solidFill>
                            <a:schemeClr val="tx1">
                              <a:lumMod val="50000"/>
                            </a:schemeClr>
                          </a:solidFill>
                        </a:rPr>
                        <a:t>Grooper Config </a:t>
                      </a:r>
                    </a:p>
                  </a:txBody>
                  <a:tcPr/>
                </a:tc>
                <a:tc>
                  <a:txBody>
                    <a:bodyPr/>
                    <a:lstStyle/>
                    <a:p>
                      <a:r>
                        <a:rPr lang="en-US" sz="1400" dirty="0">
                          <a:solidFill>
                            <a:schemeClr val="tx1">
                              <a:lumMod val="50000"/>
                            </a:schemeClr>
                          </a:solidFill>
                        </a:rPr>
                        <a:t>Grooper Command Console (GCC)</a:t>
                      </a:r>
                    </a:p>
                  </a:txBody>
                  <a:tcPr/>
                </a:tc>
                <a:extLst>
                  <a:ext uri="{0D108BD9-81ED-4DB2-BD59-A6C34878D82A}">
                    <a16:rowId xmlns:a16="http://schemas.microsoft.com/office/drawing/2014/main" val="531789330"/>
                  </a:ext>
                </a:extLst>
              </a:tr>
              <a:tr h="285693">
                <a:tc>
                  <a:txBody>
                    <a:bodyPr/>
                    <a:lstStyle/>
                    <a:p>
                      <a:r>
                        <a:rPr lang="en-US" sz="1400" dirty="0">
                          <a:solidFill>
                            <a:schemeClr val="tx1">
                              <a:lumMod val="50000"/>
                            </a:schemeClr>
                          </a:solidFill>
                        </a:rPr>
                        <a:t>Unattended Client</a:t>
                      </a:r>
                    </a:p>
                  </a:txBody>
                  <a:tcPr/>
                </a:tc>
                <a:tc>
                  <a:txBody>
                    <a:bodyPr/>
                    <a:lstStyle/>
                    <a:p>
                      <a:r>
                        <a:rPr lang="en-US" sz="1400" dirty="0">
                          <a:solidFill>
                            <a:schemeClr val="tx1">
                              <a:lumMod val="50000"/>
                            </a:schemeClr>
                          </a:solidFill>
                        </a:rPr>
                        <a:t>The “</a:t>
                      </a:r>
                      <a:r>
                        <a:rPr lang="en-US" sz="1400" dirty="0" err="1">
                          <a:solidFill>
                            <a:schemeClr val="tx1">
                              <a:lumMod val="50000"/>
                            </a:schemeClr>
                          </a:solidFill>
                        </a:rPr>
                        <a:t>gcc</a:t>
                      </a:r>
                      <a:r>
                        <a:rPr lang="en-US" sz="1400" dirty="0">
                          <a:solidFill>
                            <a:schemeClr val="tx1">
                              <a:lumMod val="50000"/>
                            </a:schemeClr>
                          </a:solidFill>
                        </a:rPr>
                        <a:t> services host” will host Activity Processing services in-process</a:t>
                      </a:r>
                    </a:p>
                  </a:txBody>
                  <a:tcPr/>
                </a:tc>
                <a:extLst>
                  <a:ext uri="{0D108BD9-81ED-4DB2-BD59-A6C34878D82A}">
                    <a16:rowId xmlns:a16="http://schemas.microsoft.com/office/drawing/2014/main" val="904685592"/>
                  </a:ext>
                </a:extLst>
              </a:tr>
              <a:tr h="347593">
                <a:tc>
                  <a:txBody>
                    <a:bodyPr/>
                    <a:lstStyle/>
                    <a:p>
                      <a:r>
                        <a:rPr lang="en-US" sz="1400" dirty="0">
                          <a:solidFill>
                            <a:schemeClr val="tx1">
                              <a:lumMod val="50000"/>
                            </a:schemeClr>
                          </a:solidFill>
                        </a:rPr>
                        <a:t>Grooper Desktop</a:t>
                      </a:r>
                    </a:p>
                  </a:txBody>
                  <a:tcPr/>
                </a:tc>
                <a:tc>
                  <a:txBody>
                    <a:bodyPr/>
                    <a:lstStyle/>
                    <a:p>
                      <a:r>
                        <a:rPr lang="en-US" sz="1400" dirty="0">
                          <a:solidFill>
                            <a:schemeClr val="tx1">
                              <a:lumMod val="50000"/>
                            </a:schemeClr>
                          </a:solidFill>
                        </a:rPr>
                        <a:t>Installed on workstations but now configured in Scan Viewer</a:t>
                      </a:r>
                    </a:p>
                  </a:txBody>
                  <a:tcPr/>
                </a:tc>
                <a:extLst>
                  <a:ext uri="{0D108BD9-81ED-4DB2-BD59-A6C34878D82A}">
                    <a16:rowId xmlns:a16="http://schemas.microsoft.com/office/drawing/2014/main" val="1309724915"/>
                  </a:ext>
                </a:extLst>
              </a:tr>
            </a:tbl>
          </a:graphicData>
        </a:graphic>
      </p:graphicFrame>
    </p:spTree>
    <p:extLst>
      <p:ext uri="{BB962C8B-B14F-4D97-AF65-F5344CB8AC3E}">
        <p14:creationId xmlns:p14="http://schemas.microsoft.com/office/powerpoint/2010/main" val="25478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500" fill="hold"/>
                                        <p:tgtEl>
                                          <p:spTgt spid="60"/>
                                        </p:tgtEl>
                                        <p:attrNameLst>
                                          <p:attrName>ppt_x</p:attrName>
                                        </p:attrNameLst>
                                      </p:cBhvr>
                                      <p:tavLst>
                                        <p:tav tm="0">
                                          <p:val>
                                            <p:strVal val="1+#ppt_w/2"/>
                                          </p:val>
                                        </p:tav>
                                        <p:tav tm="100000">
                                          <p:val>
                                            <p:strVal val="#ppt_x"/>
                                          </p:val>
                                        </p:tav>
                                      </p:tavLst>
                                    </p:anim>
                                    <p:anim calcmode="lin" valueType="num">
                                      <p:cBhvr additive="base">
                                        <p:cTn id="8" dur="1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500" fill="hold"/>
                                        <p:tgtEl>
                                          <p:spTgt spid="55"/>
                                        </p:tgtEl>
                                        <p:attrNameLst>
                                          <p:attrName>ppt_x</p:attrName>
                                        </p:attrNameLst>
                                      </p:cBhvr>
                                      <p:tavLst>
                                        <p:tav tm="0">
                                          <p:val>
                                            <p:strVal val="1+#ppt_w/2"/>
                                          </p:val>
                                        </p:tav>
                                        <p:tav tm="100000">
                                          <p:val>
                                            <p:strVal val="#ppt_x"/>
                                          </p:val>
                                        </p:tav>
                                      </p:tavLst>
                                    </p:anim>
                                    <p:anim calcmode="lin" valueType="num">
                                      <p:cBhvr additive="base">
                                        <p:cTn id="12" dur="15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500" fill="hold"/>
                                        <p:tgtEl>
                                          <p:spTgt spid="59"/>
                                        </p:tgtEl>
                                        <p:attrNameLst>
                                          <p:attrName>ppt_x</p:attrName>
                                        </p:attrNameLst>
                                      </p:cBhvr>
                                      <p:tavLst>
                                        <p:tav tm="0">
                                          <p:val>
                                            <p:strVal val="1+#ppt_w/2"/>
                                          </p:val>
                                        </p:tav>
                                        <p:tav tm="100000">
                                          <p:val>
                                            <p:strVal val="#ppt_x"/>
                                          </p:val>
                                        </p:tav>
                                      </p:tavLst>
                                    </p:anim>
                                    <p:anim calcmode="lin" valueType="num">
                                      <p:cBhvr additive="base">
                                        <p:cTn id="16" dur="1500" fill="hold"/>
                                        <p:tgtEl>
                                          <p:spTgt spid="59"/>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1+#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1+#ppt_w/2"/>
                                          </p:val>
                                        </p:tav>
                                        <p:tav tm="100000">
                                          <p:val>
                                            <p:strVal val="#ppt_x"/>
                                          </p:val>
                                        </p:tav>
                                      </p:tavLst>
                                    </p:anim>
                                    <p:anim calcmode="lin" valueType="num">
                                      <p:cBhvr additive="base">
                                        <p:cTn id="28" dur="10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832A9E-0635-B706-E75A-AC7824F6E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7129" y="1415786"/>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252706"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Grooper Command Console</a:t>
            </a:r>
          </a:p>
        </p:txBody>
      </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5290E6B6-0A57-1746-E81F-9DDA767008FE}"/>
              </a:ext>
            </a:extLst>
          </p:cNvPr>
          <p:cNvGrpSpPr/>
          <p:nvPr/>
        </p:nvGrpSpPr>
        <p:grpSpPr>
          <a:xfrm>
            <a:off x="725228" y="2087325"/>
            <a:ext cx="4525528" cy="523220"/>
            <a:chOff x="2697480" y="1704407"/>
            <a:chExt cx="5829300" cy="523220"/>
          </a:xfrm>
          <a:effectLst>
            <a:outerShdw blurRad="50800" dist="38100" dir="2700000" algn="tl" rotWithShape="0">
              <a:prstClr val="black">
                <a:alpha val="40000"/>
              </a:prstClr>
            </a:outerShdw>
          </a:effectLst>
        </p:grpSpPr>
        <p:sp>
          <p:nvSpPr>
            <p:cNvPr id="4" name="TextBox 3">
              <a:extLst>
                <a:ext uri="{FF2B5EF4-FFF2-40B4-BE49-F238E27FC236}">
                  <a16:creationId xmlns:a16="http://schemas.microsoft.com/office/drawing/2014/main" id="{F1456EA4-0F34-72A5-8ABD-63B2C453DC02}"/>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GCC is the new Config</a:t>
              </a:r>
            </a:p>
          </p:txBody>
        </p:sp>
        <p:cxnSp>
          <p:nvCxnSpPr>
            <p:cNvPr id="5" name="Straight Connector 4">
              <a:extLst>
                <a:ext uri="{FF2B5EF4-FFF2-40B4-BE49-F238E27FC236}">
                  <a16:creationId xmlns:a16="http://schemas.microsoft.com/office/drawing/2014/main" id="{1D1BC0DD-5D84-58EB-08B3-AA0FF7E916A1}"/>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CD1AC977-C76F-B396-54DD-E85C4458BF62}"/>
              </a:ext>
            </a:extLst>
          </p:cNvPr>
          <p:cNvSpPr txBox="1"/>
          <p:nvPr/>
        </p:nvSpPr>
        <p:spPr>
          <a:xfrm>
            <a:off x="581025" y="2810390"/>
            <a:ext cx="4813935" cy="2046714"/>
          </a:xfrm>
          <a:prstGeom prst="rect">
            <a:avLst/>
          </a:prstGeom>
          <a:noFill/>
        </p:spPr>
        <p:txBody>
          <a:bodyPr wrap="square">
            <a:spAutoFit/>
          </a:bodyPr>
          <a:lstStyle/>
          <a:p>
            <a:pPr>
              <a:spcBef>
                <a:spcPts val="600"/>
              </a:spcBef>
            </a:pPr>
            <a:r>
              <a:rPr lang="en-US" sz="2000" dirty="0">
                <a:solidFill>
                  <a:schemeClr val="tx1">
                    <a:lumMod val="40000"/>
                    <a:lumOff val="60000"/>
                  </a:schemeClr>
                </a:solidFill>
              </a:rPr>
              <a:t>Grooper Command Console (GCC) is a command-line replacement for Grooper Config</a:t>
            </a:r>
          </a:p>
          <a:p>
            <a:pPr marL="285750" indent="-285750">
              <a:spcBef>
                <a:spcPts val="600"/>
              </a:spcBef>
              <a:buFont typeface="Arial" panose="020B0604020202020204" pitchFamily="34" charset="0"/>
              <a:buChar char="•"/>
            </a:pPr>
            <a:r>
              <a:rPr lang="en-US" dirty="0">
                <a:solidFill>
                  <a:schemeClr val="tx1">
                    <a:lumMod val="40000"/>
                    <a:lumOff val="60000"/>
                  </a:schemeClr>
                </a:solidFill>
              </a:rPr>
              <a:t>Most admin functions are accomplished with one or few commands</a:t>
            </a:r>
          </a:p>
          <a:p>
            <a:pPr marL="285750" indent="-285750">
              <a:spcBef>
                <a:spcPts val="600"/>
              </a:spcBef>
              <a:buFont typeface="Arial" panose="020B0604020202020204" pitchFamily="34" charset="0"/>
              <a:buChar char="•"/>
            </a:pPr>
            <a:r>
              <a:rPr lang="en-US" sz="1800" dirty="0">
                <a:solidFill>
                  <a:schemeClr val="tx1">
                    <a:lumMod val="40000"/>
                    <a:lumOff val="60000"/>
                  </a:schemeClr>
                </a:solidFill>
              </a:rPr>
              <a:t>Commands can be easily scripted</a:t>
            </a:r>
          </a:p>
          <a:p>
            <a:pPr marL="285750" indent="-285750">
              <a:spcBef>
                <a:spcPts val="600"/>
              </a:spcBef>
              <a:buFont typeface="Arial" panose="020B0604020202020204" pitchFamily="34" charset="0"/>
              <a:buChar char="•"/>
            </a:pPr>
            <a:r>
              <a:rPr lang="en-US" dirty="0">
                <a:solidFill>
                  <a:schemeClr val="tx1">
                    <a:lumMod val="40000"/>
                    <a:lumOff val="60000"/>
                  </a:schemeClr>
                </a:solidFill>
              </a:rPr>
              <a:t>Scaling services is much easier</a:t>
            </a:r>
            <a:endParaRPr lang="en-US" sz="1800" dirty="0">
              <a:solidFill>
                <a:schemeClr val="tx1">
                  <a:lumMod val="40000"/>
                  <a:lumOff val="60000"/>
                </a:schemeClr>
              </a:solidFill>
            </a:endParaRPr>
          </a:p>
        </p:txBody>
      </p:sp>
      <p:grpSp>
        <p:nvGrpSpPr>
          <p:cNvPr id="18" name="Group 17">
            <a:extLst>
              <a:ext uri="{FF2B5EF4-FFF2-40B4-BE49-F238E27FC236}">
                <a16:creationId xmlns:a16="http://schemas.microsoft.com/office/drawing/2014/main" id="{878215E2-7194-5EB7-271F-1EBE817ECD08}"/>
              </a:ext>
            </a:extLst>
          </p:cNvPr>
          <p:cNvGrpSpPr/>
          <p:nvPr/>
        </p:nvGrpSpPr>
        <p:grpSpPr>
          <a:xfrm>
            <a:off x="5747385" y="1876951"/>
            <a:ext cx="6013695" cy="3986640"/>
            <a:chOff x="5747385" y="1876951"/>
            <a:chExt cx="6013695" cy="3986640"/>
          </a:xfrm>
        </p:grpSpPr>
        <p:pic>
          <p:nvPicPr>
            <p:cNvPr id="15" name="Picture 14">
              <a:extLst>
                <a:ext uri="{FF2B5EF4-FFF2-40B4-BE49-F238E27FC236}">
                  <a16:creationId xmlns:a16="http://schemas.microsoft.com/office/drawing/2014/main" id="{F08BDF13-29FB-B015-EBA6-797D98DF1655}"/>
                </a:ext>
              </a:extLst>
            </p:cNvPr>
            <p:cNvPicPr>
              <a:picLocks noChangeAspect="1"/>
            </p:cNvPicPr>
            <p:nvPr/>
          </p:nvPicPr>
          <p:blipFill>
            <a:blip r:embed="rId8"/>
            <a:stretch>
              <a:fillRect/>
            </a:stretch>
          </p:blipFill>
          <p:spPr>
            <a:xfrm>
              <a:off x="5747385" y="2610545"/>
              <a:ext cx="6013695" cy="3253046"/>
            </a:xfrm>
            <a:prstGeom prst="rect">
              <a:avLst/>
            </a:prstGeom>
            <a:ln w="19050">
              <a:solidFill>
                <a:schemeClr val="accent2"/>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46521B76-0943-3AA8-5D68-14E330AB2F11}"/>
                </a:ext>
              </a:extLst>
            </p:cNvPr>
            <p:cNvSpPr txBox="1"/>
            <p:nvPr/>
          </p:nvSpPr>
          <p:spPr>
            <a:xfrm>
              <a:off x="6419368" y="1876951"/>
              <a:ext cx="4669729"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i="1" dirty="0">
                  <a:solidFill>
                    <a:schemeClr val="accent2"/>
                  </a:solidFill>
                </a:rPr>
                <a:t>Example: Inspecting the list of Grooper Repository connections and deleting one of them with GCC</a:t>
              </a:r>
            </a:p>
          </p:txBody>
        </p:sp>
      </p:grpSp>
    </p:spTree>
    <p:extLst>
      <p:ext uri="{BB962C8B-B14F-4D97-AF65-F5344CB8AC3E}">
        <p14:creationId xmlns:p14="http://schemas.microsoft.com/office/powerpoint/2010/main" val="26892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1+#ppt_w/2"/>
                                          </p:val>
                                        </p:tav>
                                        <p:tav tm="100000">
                                          <p:val>
                                            <p:strVal val="#ppt_x"/>
                                          </p:val>
                                        </p:tav>
                                      </p:tavLst>
                                    </p:anim>
                                    <p:anim calcmode="lin" valueType="num">
                                      <p:cBhvr additive="base">
                                        <p:cTn id="20" dur="1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1+#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8832A9E-0635-B706-E75A-AC7824F6E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7129" y="1415786"/>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sp>
        <p:nvSpPr>
          <p:cNvPr id="12" name="What is?">
            <a:extLst>
              <a:ext uri="{FF2B5EF4-FFF2-40B4-BE49-F238E27FC236}">
                <a16:creationId xmlns:a16="http://schemas.microsoft.com/office/drawing/2014/main" id="{D9599360-BEB7-F7B6-0FD1-5F6793B8F18B}"/>
              </a:ext>
            </a:extLst>
          </p:cNvPr>
          <p:cNvSpPr txBox="1"/>
          <p:nvPr/>
        </p:nvSpPr>
        <p:spPr>
          <a:xfrm>
            <a:off x="1896111" y="417577"/>
            <a:ext cx="9252706"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Grooper Command Console</a:t>
            </a:r>
          </a:p>
        </p:txBody>
      </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grpSp>
        <p:nvGrpSpPr>
          <p:cNvPr id="2" name="Group 1">
            <a:extLst>
              <a:ext uri="{FF2B5EF4-FFF2-40B4-BE49-F238E27FC236}">
                <a16:creationId xmlns:a16="http://schemas.microsoft.com/office/drawing/2014/main" id="{5290E6B6-0A57-1746-E81F-9DDA767008FE}"/>
              </a:ext>
            </a:extLst>
          </p:cNvPr>
          <p:cNvGrpSpPr/>
          <p:nvPr/>
        </p:nvGrpSpPr>
        <p:grpSpPr>
          <a:xfrm>
            <a:off x="725228" y="2069971"/>
            <a:ext cx="3334820" cy="523220"/>
            <a:chOff x="2697480" y="1704407"/>
            <a:chExt cx="5829300" cy="523220"/>
          </a:xfrm>
          <a:effectLst>
            <a:outerShdw blurRad="50800" dist="38100" dir="2700000" algn="tl" rotWithShape="0">
              <a:prstClr val="black">
                <a:alpha val="40000"/>
              </a:prstClr>
            </a:outerShdw>
          </a:effectLst>
        </p:grpSpPr>
        <p:sp>
          <p:nvSpPr>
            <p:cNvPr id="4" name="TextBox 3">
              <a:extLst>
                <a:ext uri="{FF2B5EF4-FFF2-40B4-BE49-F238E27FC236}">
                  <a16:creationId xmlns:a16="http://schemas.microsoft.com/office/drawing/2014/main" id="{F1456EA4-0F34-72A5-8ABD-63B2C453DC02}"/>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Command groups</a:t>
              </a:r>
            </a:p>
          </p:txBody>
        </p:sp>
        <p:cxnSp>
          <p:nvCxnSpPr>
            <p:cNvPr id="5" name="Straight Connector 4">
              <a:extLst>
                <a:ext uri="{FF2B5EF4-FFF2-40B4-BE49-F238E27FC236}">
                  <a16:creationId xmlns:a16="http://schemas.microsoft.com/office/drawing/2014/main" id="{1D1BC0DD-5D84-58EB-08B3-AA0FF7E916A1}"/>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CD1AC977-C76F-B396-54DD-E85C4458BF62}"/>
              </a:ext>
            </a:extLst>
          </p:cNvPr>
          <p:cNvSpPr txBox="1"/>
          <p:nvPr/>
        </p:nvSpPr>
        <p:spPr>
          <a:xfrm>
            <a:off x="581025" y="2793036"/>
            <a:ext cx="4813935" cy="3093154"/>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sz="2000" dirty="0">
                <a:solidFill>
                  <a:schemeClr val="tx1">
                    <a:lumMod val="40000"/>
                    <a:lumOff val="60000"/>
                  </a:schemeClr>
                </a:solidFill>
              </a:rPr>
              <a:t>help</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connections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databases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services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license</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scripts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utils</a:t>
            </a:r>
          </a:p>
          <a:p>
            <a:pPr marL="342900" indent="-342900">
              <a:spcBef>
                <a:spcPts val="600"/>
              </a:spcBef>
              <a:buFont typeface="Arial" panose="020B0604020202020204" pitchFamily="34" charset="0"/>
              <a:buChar char="•"/>
            </a:pPr>
            <a:endParaRPr lang="en-US" sz="2000" dirty="0">
              <a:solidFill>
                <a:schemeClr val="tx1">
                  <a:lumMod val="40000"/>
                  <a:lumOff val="60000"/>
                </a:schemeClr>
              </a:solidFill>
            </a:endParaRPr>
          </a:p>
        </p:txBody>
      </p:sp>
      <p:grpSp>
        <p:nvGrpSpPr>
          <p:cNvPr id="19" name="Group 18">
            <a:extLst>
              <a:ext uri="{FF2B5EF4-FFF2-40B4-BE49-F238E27FC236}">
                <a16:creationId xmlns:a16="http://schemas.microsoft.com/office/drawing/2014/main" id="{0FD308E2-9897-81B8-9BA9-34FBA40FDCFA}"/>
              </a:ext>
            </a:extLst>
          </p:cNvPr>
          <p:cNvGrpSpPr/>
          <p:nvPr/>
        </p:nvGrpSpPr>
        <p:grpSpPr>
          <a:xfrm>
            <a:off x="4386401" y="2069971"/>
            <a:ext cx="7491105" cy="3667125"/>
            <a:chOff x="4479116" y="1845513"/>
            <a:chExt cx="7491105" cy="3667125"/>
          </a:xfrm>
        </p:grpSpPr>
        <p:pic>
          <p:nvPicPr>
            <p:cNvPr id="18" name="Picture 17">
              <a:extLst>
                <a:ext uri="{FF2B5EF4-FFF2-40B4-BE49-F238E27FC236}">
                  <a16:creationId xmlns:a16="http://schemas.microsoft.com/office/drawing/2014/main" id="{396F2E6F-E7B5-C994-E43A-11A113757DC4}"/>
                </a:ext>
              </a:extLst>
            </p:cNvPr>
            <p:cNvPicPr>
              <a:picLocks noChangeAspect="1"/>
            </p:cNvPicPr>
            <p:nvPr/>
          </p:nvPicPr>
          <p:blipFill>
            <a:blip r:embed="rId8"/>
            <a:stretch>
              <a:fillRect/>
            </a:stretch>
          </p:blipFill>
          <p:spPr>
            <a:xfrm>
              <a:off x="4479116" y="1845513"/>
              <a:ext cx="7305675" cy="3667125"/>
            </a:xfrm>
            <a:prstGeom prst="rect">
              <a:avLst/>
            </a:prstGeom>
            <a:ln w="19050">
              <a:solidFill>
                <a:schemeClr val="accent2"/>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46521B76-0943-3AA8-5D68-14E330AB2F11}"/>
                </a:ext>
              </a:extLst>
            </p:cNvPr>
            <p:cNvSpPr txBox="1"/>
            <p:nvPr/>
          </p:nvSpPr>
          <p:spPr>
            <a:xfrm>
              <a:off x="6230207" y="4931062"/>
              <a:ext cx="5546940" cy="369332"/>
            </a:xfrm>
            <a:prstGeom prst="rect">
              <a:avLst/>
            </a:prstGeom>
            <a:noFill/>
          </p:spPr>
          <p:txBody>
            <a:bodyPr wrap="square" rtlCol="0">
              <a:spAutoFit/>
            </a:bodyPr>
            <a:lstStyle/>
            <a:p>
              <a:r>
                <a:rPr lang="en-US" i="1" dirty="0">
                  <a:solidFill>
                    <a:schemeClr val="accent2"/>
                  </a:solidFill>
                </a:rPr>
                <a:t>Tip: Enter “help &lt;group&gt;” to list commands for that group.</a:t>
              </a:r>
            </a:p>
          </p:txBody>
        </p:sp>
        <p:sp>
          <p:nvSpPr>
            <p:cNvPr id="11" name="TextBox 10">
              <a:extLst>
                <a:ext uri="{FF2B5EF4-FFF2-40B4-BE49-F238E27FC236}">
                  <a16:creationId xmlns:a16="http://schemas.microsoft.com/office/drawing/2014/main" id="{9509A75E-74D4-8A45-EEC5-772D97920861}"/>
                </a:ext>
              </a:extLst>
            </p:cNvPr>
            <p:cNvSpPr txBox="1"/>
            <p:nvPr/>
          </p:nvSpPr>
          <p:spPr>
            <a:xfrm>
              <a:off x="5240461" y="2470119"/>
              <a:ext cx="6729760" cy="369332"/>
            </a:xfrm>
            <a:prstGeom prst="rect">
              <a:avLst/>
            </a:prstGeom>
            <a:noFill/>
          </p:spPr>
          <p:txBody>
            <a:bodyPr wrap="square">
              <a:spAutoFit/>
            </a:bodyPr>
            <a:lstStyle/>
            <a:p>
              <a:r>
                <a:rPr lang="en-US" i="1" dirty="0">
                  <a:solidFill>
                    <a:schemeClr val="accent2"/>
                  </a:solidFill>
                </a:rPr>
                <a:t>Tip: Enter “help” to list the command groups. </a:t>
              </a:r>
            </a:p>
          </p:txBody>
        </p:sp>
      </p:grpSp>
    </p:spTree>
    <p:extLst>
      <p:ext uri="{BB962C8B-B14F-4D97-AF65-F5344CB8AC3E}">
        <p14:creationId xmlns:p14="http://schemas.microsoft.com/office/powerpoint/2010/main" val="20046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1+#ppt_w/2"/>
                                          </p:val>
                                        </p:tav>
                                        <p:tav tm="100000">
                                          <p:val>
                                            <p:strVal val="#ppt_x"/>
                                          </p:val>
                                        </p:tav>
                                      </p:tavLst>
                                    </p:anim>
                                    <p:anim calcmode="lin" valueType="num">
                                      <p:cBhvr additive="base">
                                        <p:cTn id="20" dur="1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500" fill="hold"/>
                                        <p:tgtEl>
                                          <p:spTgt spid="2"/>
                                        </p:tgtEl>
                                        <p:attrNameLst>
                                          <p:attrName>ppt_x</p:attrName>
                                        </p:attrNameLst>
                                      </p:cBhvr>
                                      <p:tavLst>
                                        <p:tav tm="0">
                                          <p:val>
                                            <p:strVal val="1+#ppt_w/2"/>
                                          </p:val>
                                        </p:tav>
                                        <p:tav tm="100000">
                                          <p:val>
                                            <p:strVal val="#ppt_x"/>
                                          </p:val>
                                        </p:tav>
                                      </p:tavLst>
                                    </p:anim>
                                    <p:anim calcmode="lin" valueType="num">
                                      <p:cBhvr additive="base">
                                        <p:cTn id="24" dur="1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500" fill="hold"/>
                                        <p:tgtEl>
                                          <p:spTgt spid="9"/>
                                        </p:tgtEl>
                                        <p:attrNameLst>
                                          <p:attrName>ppt_x</p:attrName>
                                        </p:attrNameLst>
                                      </p:cBhvr>
                                      <p:tavLst>
                                        <p:tav tm="0">
                                          <p:val>
                                            <p:strVal val="1+#ppt_w/2"/>
                                          </p:val>
                                        </p:tav>
                                        <p:tav tm="100000">
                                          <p:val>
                                            <p:strVal val="#ppt_x"/>
                                          </p:val>
                                        </p:tav>
                                      </p:tavLst>
                                    </p:anim>
                                    <p:anim calcmode="lin" valueType="num">
                                      <p:cBhvr additive="base">
                                        <p:cTn id="28" dur="1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500" fill="hold"/>
                                        <p:tgtEl>
                                          <p:spTgt spid="19"/>
                                        </p:tgtEl>
                                        <p:attrNameLst>
                                          <p:attrName>ppt_x</p:attrName>
                                        </p:attrNameLst>
                                      </p:cBhvr>
                                      <p:tavLst>
                                        <p:tav tm="0">
                                          <p:val>
                                            <p:strVal val="1+#ppt_w/2"/>
                                          </p:val>
                                        </p:tav>
                                        <p:tav tm="100000">
                                          <p:val>
                                            <p:strVal val="#ppt_x"/>
                                          </p:val>
                                        </p:tav>
                                      </p:tavLst>
                                    </p:anim>
                                    <p:anim calcmode="lin" valueType="num">
                                      <p:cBhvr additive="base">
                                        <p:cTn id="32" dur="1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CB1CC5F-FF47-6E43-8B69-BFA78DBC9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5932" y="1523065"/>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 name="What is?">
            <a:extLst>
              <a:ext uri="{FF2B5EF4-FFF2-40B4-BE49-F238E27FC236}">
                <a16:creationId xmlns:a16="http://schemas.microsoft.com/office/drawing/2014/main" id="{549DB5DA-E735-8EBC-5862-E67FD1CAE6C3}"/>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UI Improvements</a:t>
            </a:r>
          </a:p>
        </p:txBody>
      </p:sp>
      <p:grpSp>
        <p:nvGrpSpPr>
          <p:cNvPr id="16" name="Group 15">
            <a:extLst>
              <a:ext uri="{FF2B5EF4-FFF2-40B4-BE49-F238E27FC236}">
                <a16:creationId xmlns:a16="http://schemas.microsoft.com/office/drawing/2014/main" id="{934CAAA9-48E8-1B8A-1721-BFEC20621B09}"/>
              </a:ext>
            </a:extLst>
          </p:cNvPr>
          <p:cNvGrpSpPr/>
          <p:nvPr/>
        </p:nvGrpSpPr>
        <p:grpSpPr>
          <a:xfrm>
            <a:off x="2929386" y="2031651"/>
            <a:ext cx="3166614" cy="523220"/>
            <a:chOff x="2697480" y="1704407"/>
            <a:chExt cx="5829300" cy="523220"/>
          </a:xfrm>
          <a:effectLst>
            <a:outerShdw blurRad="50800" dist="38100" dir="2700000" algn="tl" rotWithShape="0">
              <a:prstClr val="black">
                <a:alpha val="40000"/>
              </a:prstClr>
            </a:outerShdw>
          </a:effectLst>
        </p:grpSpPr>
        <p:sp>
          <p:nvSpPr>
            <p:cNvPr id="17" name="TextBox 16">
              <a:extLst>
                <a:ext uri="{FF2B5EF4-FFF2-40B4-BE49-F238E27FC236}">
                  <a16:creationId xmlns:a16="http://schemas.microsoft.com/office/drawing/2014/main" id="{6064866C-FC21-F7BC-96CF-A1D337BFDC9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New icons!</a:t>
              </a:r>
            </a:p>
          </p:txBody>
        </p:sp>
        <p:cxnSp>
          <p:nvCxnSpPr>
            <p:cNvPr id="18" name="Straight Connector 17">
              <a:extLst>
                <a:ext uri="{FF2B5EF4-FFF2-40B4-BE49-F238E27FC236}">
                  <a16:creationId xmlns:a16="http://schemas.microsoft.com/office/drawing/2014/main" id="{75CC2490-8587-D636-5C53-6028C363ADAA}"/>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9471FF9-62C3-2770-343B-B1BE78E13E24}"/>
              </a:ext>
            </a:extLst>
          </p:cNvPr>
          <p:cNvSpPr txBox="1"/>
          <p:nvPr/>
        </p:nvSpPr>
        <p:spPr>
          <a:xfrm>
            <a:off x="1153161" y="2757629"/>
            <a:ext cx="6544604" cy="3631763"/>
          </a:xfrm>
          <a:prstGeom prst="rect">
            <a:avLst/>
          </a:prstGeom>
          <a:noFill/>
        </p:spPr>
        <p:txBody>
          <a:bodyPr wrap="square">
            <a:spAutoFit/>
          </a:bodyPr>
          <a:lstStyle/>
          <a:p>
            <a:pPr>
              <a:spcBef>
                <a:spcPts val="600"/>
              </a:spcBef>
            </a:pPr>
            <a:r>
              <a:rPr lang="en-US" sz="2000" dirty="0">
                <a:solidFill>
                  <a:schemeClr val="tx1">
                    <a:lumMod val="40000"/>
                    <a:lumOff val="60000"/>
                  </a:schemeClr>
                </a:solidFill>
              </a:rPr>
              <a:t>The older WinForms PNG icons have been replaced with vector graphic icons.  This has both aesthetic and practical reasons.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Matches our current design better.</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Vector graphics scale better to screen resolution/zoom settings.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Easier to adjust and create new icons.</a:t>
            </a:r>
          </a:p>
          <a:p>
            <a:pPr marL="342900" indent="-342900">
              <a:spcBef>
                <a:spcPts val="600"/>
              </a:spcBef>
              <a:buFont typeface="Arial" panose="020B0604020202020204" pitchFamily="34" charset="0"/>
              <a:buChar char="•"/>
            </a:pPr>
            <a:r>
              <a:rPr lang="en-US" sz="2000" dirty="0">
                <a:solidFill>
                  <a:schemeClr val="tx1">
                    <a:lumMod val="40000"/>
                    <a:lumOff val="60000"/>
                  </a:schemeClr>
                </a:solidFill>
              </a:rPr>
              <a:t>Nodes of similar types are color coded in the node tree for easier identification</a:t>
            </a:r>
          </a:p>
          <a:p>
            <a:pPr marL="342900" indent="-342900">
              <a:spcBef>
                <a:spcPts val="600"/>
              </a:spcBef>
              <a:buFont typeface="Arial" panose="020B0604020202020204" pitchFamily="34" charset="0"/>
              <a:buChar char="•"/>
            </a:pPr>
            <a:endParaRPr lang="en-US" sz="2000" dirty="0">
              <a:solidFill>
                <a:schemeClr val="tx1">
                  <a:lumMod val="40000"/>
                  <a:lumOff val="60000"/>
                </a:schemeClr>
              </a:solidFill>
            </a:endParaRPr>
          </a:p>
          <a:p>
            <a:pPr marL="342900" indent="-342900">
              <a:spcBef>
                <a:spcPts val="600"/>
              </a:spcBef>
              <a:buFont typeface="Arial" panose="020B0604020202020204" pitchFamily="34" charset="0"/>
              <a:buChar char="•"/>
            </a:pPr>
            <a:endParaRPr lang="en-US" sz="2000" dirty="0">
              <a:solidFill>
                <a:schemeClr val="tx1">
                  <a:lumMod val="40000"/>
                  <a:lumOff val="60000"/>
                </a:schemeClr>
              </a:solidFill>
            </a:endParaRPr>
          </a:p>
        </p:txBody>
      </p:sp>
      <p:pic>
        <p:nvPicPr>
          <p:cNvPr id="21" name="Picture 20">
            <a:extLst>
              <a:ext uri="{FF2B5EF4-FFF2-40B4-BE49-F238E27FC236}">
                <a16:creationId xmlns:a16="http://schemas.microsoft.com/office/drawing/2014/main" id="{AB23AAAD-0622-C853-1028-185BD87FAD3A}"/>
              </a:ext>
            </a:extLst>
          </p:cNvPr>
          <p:cNvPicPr>
            <a:picLocks noChangeAspect="1"/>
          </p:cNvPicPr>
          <p:nvPr/>
        </p:nvPicPr>
        <p:blipFill>
          <a:blip r:embed="rId8"/>
          <a:stretch>
            <a:fillRect/>
          </a:stretch>
        </p:blipFill>
        <p:spPr>
          <a:xfrm>
            <a:off x="7807347" y="238125"/>
            <a:ext cx="4095750" cy="6381750"/>
          </a:xfrm>
          <a:prstGeom prst="rect">
            <a:avLst/>
          </a:prstGeom>
          <a:ln w="19050">
            <a:solidFill>
              <a:schemeClr val="accent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913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1+#ppt_w/2"/>
                                          </p:val>
                                        </p:tav>
                                        <p:tav tm="100000">
                                          <p:val>
                                            <p:strVal val="#ppt_x"/>
                                          </p:val>
                                        </p:tav>
                                      </p:tavLst>
                                    </p:anim>
                                    <p:anim calcmode="lin" valueType="num">
                                      <p:cBhvr additive="base">
                                        <p:cTn id="28" dur="10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500" fill="hold"/>
                                        <p:tgtEl>
                                          <p:spTgt spid="21"/>
                                        </p:tgtEl>
                                        <p:attrNameLst>
                                          <p:attrName>ppt_x</p:attrName>
                                        </p:attrNameLst>
                                      </p:cBhvr>
                                      <p:tavLst>
                                        <p:tav tm="0">
                                          <p:val>
                                            <p:strVal val="1+#ppt_w/2"/>
                                          </p:val>
                                        </p:tav>
                                        <p:tav tm="100000">
                                          <p:val>
                                            <p:strVal val="#ppt_x"/>
                                          </p:val>
                                        </p:tav>
                                      </p:tavLst>
                                    </p:anim>
                                    <p:anim calcmode="lin" valueType="num">
                                      <p:cBhvr additive="base">
                                        <p:cTn id="32" dur="1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CB1CC5F-FF47-6E43-8B69-BFA78DBC9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532" y="1523065"/>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 name="What is?">
            <a:extLst>
              <a:ext uri="{FF2B5EF4-FFF2-40B4-BE49-F238E27FC236}">
                <a16:creationId xmlns:a16="http://schemas.microsoft.com/office/drawing/2014/main" id="{549DB5DA-E735-8EBC-5862-E67FD1CAE6C3}"/>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Efficiency Improvements</a:t>
            </a:r>
          </a:p>
        </p:txBody>
      </p:sp>
      <p:grpSp>
        <p:nvGrpSpPr>
          <p:cNvPr id="16" name="Group 15">
            <a:extLst>
              <a:ext uri="{FF2B5EF4-FFF2-40B4-BE49-F238E27FC236}">
                <a16:creationId xmlns:a16="http://schemas.microsoft.com/office/drawing/2014/main" id="{934CAAA9-48E8-1B8A-1721-BFEC20621B09}"/>
              </a:ext>
            </a:extLst>
          </p:cNvPr>
          <p:cNvGrpSpPr/>
          <p:nvPr/>
        </p:nvGrpSpPr>
        <p:grpSpPr>
          <a:xfrm>
            <a:off x="2567927" y="2031651"/>
            <a:ext cx="5765800" cy="954107"/>
            <a:chOff x="2697480" y="1704407"/>
            <a:chExt cx="5829300" cy="954107"/>
          </a:xfrm>
          <a:effectLst>
            <a:outerShdw blurRad="50800" dist="38100" dir="2700000" algn="tl" rotWithShape="0">
              <a:prstClr val="black">
                <a:alpha val="40000"/>
              </a:prstClr>
            </a:outerShdw>
          </a:effectLst>
        </p:grpSpPr>
        <p:sp>
          <p:nvSpPr>
            <p:cNvPr id="17" name="TextBox 16">
              <a:extLst>
                <a:ext uri="{FF2B5EF4-FFF2-40B4-BE49-F238E27FC236}">
                  <a16:creationId xmlns:a16="http://schemas.microsoft.com/office/drawing/2014/main" id="{6064866C-FC21-F7BC-96CF-A1D337BFDC97}"/>
                </a:ext>
              </a:extLst>
            </p:cNvPr>
            <p:cNvSpPr txBox="1"/>
            <p:nvPr/>
          </p:nvSpPr>
          <p:spPr>
            <a:xfrm>
              <a:off x="2697480" y="1704407"/>
              <a:ext cx="5829300" cy="954107"/>
            </a:xfrm>
            <a:prstGeom prst="rect">
              <a:avLst/>
            </a:prstGeom>
            <a:noFill/>
          </p:spPr>
          <p:txBody>
            <a:bodyPr wrap="square" rtlCol="0">
              <a:spAutoFit/>
            </a:bodyPr>
            <a:lstStyle/>
            <a:p>
              <a:pPr algn="ctr"/>
              <a:r>
                <a:rPr lang="en-US" sz="2800" cap="small" dirty="0">
                  <a:latin typeface="Roboto Bk" pitchFamily="2" charset="0"/>
                  <a:ea typeface="Roboto Bk" pitchFamily="2" charset="0"/>
                </a:rPr>
                <a:t>New Database Table:  </a:t>
              </a:r>
              <a:r>
                <a:rPr lang="en-US" sz="2800" cap="small" dirty="0" err="1">
                  <a:latin typeface="Roboto Bk" pitchFamily="2" charset="0"/>
                  <a:ea typeface="Roboto Bk" pitchFamily="2" charset="0"/>
                </a:rPr>
                <a:t>BatchState</a:t>
              </a:r>
              <a:endParaRPr lang="en-US" sz="2800" cap="small" dirty="0">
                <a:latin typeface="Roboto Bk" pitchFamily="2" charset="0"/>
                <a:ea typeface="Roboto Bk" pitchFamily="2" charset="0"/>
              </a:endParaRPr>
            </a:p>
          </p:txBody>
        </p:sp>
        <p:cxnSp>
          <p:nvCxnSpPr>
            <p:cNvPr id="18" name="Straight Connector 17">
              <a:extLst>
                <a:ext uri="{FF2B5EF4-FFF2-40B4-BE49-F238E27FC236}">
                  <a16:creationId xmlns:a16="http://schemas.microsoft.com/office/drawing/2014/main" id="{75CC2490-8587-D636-5C53-6028C363ADAA}"/>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FD42187C-B6B1-1726-7430-EBEE0E5D0996}"/>
              </a:ext>
            </a:extLst>
          </p:cNvPr>
          <p:cNvSpPr txBox="1">
            <a:spLocks/>
          </p:cNvSpPr>
          <p:nvPr/>
        </p:nvSpPr>
        <p:spPr>
          <a:xfrm>
            <a:off x="2011653" y="2813707"/>
            <a:ext cx="6878348" cy="2696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Pre 2024, the Batch management UI gets slow when a large number of Batches exist in the system.</a:t>
            </a:r>
          </a:p>
          <a:p>
            <a:r>
              <a:rPr lang="en-US" sz="2000" dirty="0">
                <a:solidFill>
                  <a:schemeClr val="tx1">
                    <a:lumMod val="20000"/>
                    <a:lumOff val="80000"/>
                  </a:schemeClr>
                </a:solidFill>
              </a:rPr>
              <a:t>Why?  We can’t query the Grooper databases efficiently</a:t>
            </a:r>
          </a:p>
          <a:p>
            <a:r>
              <a:rPr lang="en-US" sz="2000" dirty="0">
                <a:solidFill>
                  <a:schemeClr val="tx1">
                    <a:lumMod val="20000"/>
                    <a:lumOff val="80000"/>
                  </a:schemeClr>
                </a:solidFill>
              </a:rPr>
              <a:t>In 2024, we’ve prototyped a new database table: “</a:t>
            </a:r>
            <a:r>
              <a:rPr lang="en-US" sz="2000" dirty="0" err="1">
                <a:solidFill>
                  <a:schemeClr val="tx1">
                    <a:lumMod val="20000"/>
                    <a:lumOff val="80000"/>
                  </a:schemeClr>
                </a:solidFill>
              </a:rPr>
              <a:t>BatchState</a:t>
            </a:r>
            <a:r>
              <a:rPr lang="en-US" sz="2000" dirty="0">
                <a:solidFill>
                  <a:schemeClr val="tx1">
                    <a:lumMod val="20000"/>
                    <a:lumOff val="80000"/>
                  </a:schemeClr>
                </a:solidFill>
              </a:rPr>
              <a:t>”</a:t>
            </a:r>
          </a:p>
          <a:p>
            <a:pPr lvl="1"/>
            <a:r>
              <a:rPr lang="en-US" sz="2000" dirty="0">
                <a:solidFill>
                  <a:schemeClr val="tx1">
                    <a:lumMod val="20000"/>
                    <a:lumOff val="80000"/>
                  </a:schemeClr>
                </a:solidFill>
              </a:rPr>
              <a:t>Contains one row for every Batch</a:t>
            </a:r>
          </a:p>
          <a:p>
            <a:pPr lvl="1"/>
            <a:r>
              <a:rPr lang="en-US" sz="2000" dirty="0">
                <a:solidFill>
                  <a:schemeClr val="tx1">
                    <a:lumMod val="20000"/>
                    <a:lumOff val="80000"/>
                  </a:schemeClr>
                </a:solidFill>
              </a:rPr>
              <a:t>Allows fast, efficient Batch querying</a:t>
            </a:r>
          </a:p>
        </p:txBody>
      </p:sp>
    </p:spTree>
    <p:extLst>
      <p:ext uri="{BB962C8B-B14F-4D97-AF65-F5344CB8AC3E}">
        <p14:creationId xmlns:p14="http://schemas.microsoft.com/office/powerpoint/2010/main" val="152481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1+#ppt_w/2"/>
                                          </p:val>
                                        </p:tav>
                                        <p:tav tm="100000">
                                          <p:val>
                                            <p:strVal val="#ppt_x"/>
                                          </p:val>
                                        </p:tav>
                                      </p:tavLst>
                                    </p:anim>
                                    <p:anim calcmode="lin" valueType="num">
                                      <p:cBhvr additive="base">
                                        <p:cTn id="24" dur="1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500" fill="hold"/>
                                        <p:tgtEl>
                                          <p:spTgt spid="4"/>
                                        </p:tgtEl>
                                        <p:attrNameLst>
                                          <p:attrName>ppt_x</p:attrName>
                                        </p:attrNameLst>
                                      </p:cBhvr>
                                      <p:tavLst>
                                        <p:tav tm="0">
                                          <p:val>
                                            <p:strVal val="1+#ppt_w/2"/>
                                          </p:val>
                                        </p:tav>
                                        <p:tav tm="100000">
                                          <p:val>
                                            <p:strVal val="#ppt_x"/>
                                          </p:val>
                                        </p:tav>
                                      </p:tavLst>
                                    </p:anim>
                                    <p:anim calcmode="lin" valueType="num">
                                      <p:cBhvr additive="base">
                                        <p:cTn id="28"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0"/>
              </a:schemeClr>
            </a:gs>
            <a:gs pos="100000">
              <a:srgbClr val="191919"/>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CB1CC5F-FF47-6E43-8B69-BFA78DBC9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3161" y="1523065"/>
            <a:ext cx="11956937" cy="4949339"/>
          </a:xfrm>
          <a:prstGeom prst="rect">
            <a:avLst/>
          </a:prstGeom>
          <a:effectLst>
            <a:outerShdw blurRad="317500" dist="317500" dir="2700000" algn="l" rotWithShape="0">
              <a:prstClr val="black">
                <a:alpha val="15000"/>
              </a:prstClr>
            </a:outerShdw>
          </a:effectLst>
        </p:spPr>
      </p:pic>
      <p:grpSp>
        <p:nvGrpSpPr>
          <p:cNvPr id="46" name="Group 45">
            <a:extLst>
              <a:ext uri="{FF2B5EF4-FFF2-40B4-BE49-F238E27FC236}">
                <a16:creationId xmlns:a16="http://schemas.microsoft.com/office/drawing/2014/main" id="{19C4FD5C-1B49-97E3-B987-D1EBD7EFA08F}"/>
              </a:ext>
            </a:extLst>
          </p:cNvPr>
          <p:cNvGrpSpPr/>
          <p:nvPr/>
        </p:nvGrpSpPr>
        <p:grpSpPr>
          <a:xfrm>
            <a:off x="-617767" y="293967"/>
            <a:ext cx="12285892" cy="958821"/>
            <a:chOff x="-617767" y="293967"/>
            <a:chExt cx="12285892" cy="958821"/>
          </a:xfrm>
        </p:grpSpPr>
        <p:cxnSp>
          <p:nvCxnSpPr>
            <p:cNvPr id="47" name="Straight Connector 46">
              <a:extLst>
                <a:ext uri="{FF2B5EF4-FFF2-40B4-BE49-F238E27FC236}">
                  <a16:creationId xmlns:a16="http://schemas.microsoft.com/office/drawing/2014/main" id="{059B86A0-F8FC-9CFC-0495-B18470B8E64D}"/>
                </a:ext>
              </a:extLst>
            </p:cNvPr>
            <p:cNvCxnSpPr>
              <a:cxnSpLocks/>
            </p:cNvCxnSpPr>
            <p:nvPr/>
          </p:nvCxnSpPr>
          <p:spPr>
            <a:xfrm>
              <a:off x="1262743" y="1200155"/>
              <a:ext cx="10405382" cy="0"/>
            </a:xfrm>
            <a:prstGeom prst="line">
              <a:avLst/>
            </a:prstGeom>
            <a:ln w="15875">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80E4626A-DC4D-0E79-9BB9-EDCA204D0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767" y="293967"/>
              <a:ext cx="2332267" cy="958821"/>
            </a:xfrm>
            <a:prstGeom prst="rect">
              <a:avLst/>
            </a:prstGeom>
            <a:effectLst>
              <a:outerShdw blurRad="317500" dist="317500" dir="2700000" algn="l" rotWithShape="0">
                <a:prstClr val="black">
                  <a:alpha val="15000"/>
                </a:prstClr>
              </a:outerShdw>
            </a:effectLst>
          </p:spPr>
        </p:pic>
      </p:grpSp>
      <p:pic>
        <p:nvPicPr>
          <p:cNvPr id="8" name="Grooper G" descr="Logo, icon&#10;&#10;Description automatically generated">
            <a:extLst>
              <a:ext uri="{FF2B5EF4-FFF2-40B4-BE49-F238E27FC236}">
                <a16:creationId xmlns:a16="http://schemas.microsoft.com/office/drawing/2014/main" id="{2515A8FD-AFB9-FC16-44F3-D1CDACA56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650" y="342904"/>
            <a:ext cx="651511" cy="857251"/>
          </a:xfrm>
          <a:prstGeom prst="rect">
            <a:avLst/>
          </a:prstGeom>
          <a:effectLst>
            <a:outerShdw blurRad="63500" dist="63500" dir="2700000" algn="tl" rotWithShape="0">
              <a:prstClr val="black">
                <a:alpha val="25000"/>
              </a:prstClr>
            </a:outerShdw>
          </a:effectLst>
        </p:spPr>
      </p:pic>
      <p:sp>
        <p:nvSpPr>
          <p:cNvPr id="2" name="What is?">
            <a:extLst>
              <a:ext uri="{FF2B5EF4-FFF2-40B4-BE49-F238E27FC236}">
                <a16:creationId xmlns:a16="http://schemas.microsoft.com/office/drawing/2014/main" id="{549DB5DA-E735-8EBC-5862-E67FD1CAE6C3}"/>
              </a:ext>
            </a:extLst>
          </p:cNvPr>
          <p:cNvSpPr txBox="1"/>
          <p:nvPr/>
        </p:nvSpPr>
        <p:spPr>
          <a:xfrm>
            <a:off x="1896111" y="417577"/>
            <a:ext cx="6993890" cy="707886"/>
          </a:xfrm>
          <a:prstGeom prst="rect">
            <a:avLst/>
          </a:prstGeom>
          <a:noFill/>
          <a:effectLst/>
        </p:spPr>
        <p:txBody>
          <a:bodyPr wrap="square" rtlCol="0">
            <a:spAutoFit/>
          </a:bodyPr>
          <a:lstStyle>
            <a:defPPr>
              <a:defRPr lang="en-US"/>
            </a:defPPr>
            <a:lvl1pPr>
              <a:defRPr sz="4000" cap="all">
                <a:solidFill>
                  <a:schemeClr val="bg2"/>
                </a:solidFill>
                <a:latin typeface="+mj-lt"/>
              </a:defRPr>
            </a:lvl1pPr>
          </a:lstStyle>
          <a:p>
            <a:r>
              <a:rPr lang="en-US" dirty="0">
                <a:solidFill>
                  <a:schemeClr val="tx1">
                    <a:lumMod val="20000"/>
                    <a:lumOff val="80000"/>
                  </a:schemeClr>
                </a:solidFill>
              </a:rPr>
              <a:t>Efficiency Improvements</a:t>
            </a:r>
          </a:p>
        </p:txBody>
      </p:sp>
      <p:grpSp>
        <p:nvGrpSpPr>
          <p:cNvPr id="16" name="Group 15">
            <a:extLst>
              <a:ext uri="{FF2B5EF4-FFF2-40B4-BE49-F238E27FC236}">
                <a16:creationId xmlns:a16="http://schemas.microsoft.com/office/drawing/2014/main" id="{934CAAA9-48E8-1B8A-1721-BFEC20621B09}"/>
              </a:ext>
            </a:extLst>
          </p:cNvPr>
          <p:cNvGrpSpPr/>
          <p:nvPr/>
        </p:nvGrpSpPr>
        <p:grpSpPr>
          <a:xfrm>
            <a:off x="4463311" y="1844734"/>
            <a:ext cx="5765800" cy="523220"/>
            <a:chOff x="2697480" y="1704407"/>
            <a:chExt cx="5829300" cy="523220"/>
          </a:xfrm>
          <a:effectLst>
            <a:outerShdw blurRad="50800" dist="38100" dir="2700000" algn="tl" rotWithShape="0">
              <a:prstClr val="black">
                <a:alpha val="40000"/>
              </a:prstClr>
            </a:outerShdw>
          </a:effectLst>
        </p:grpSpPr>
        <p:sp>
          <p:nvSpPr>
            <p:cNvPr id="17" name="TextBox 16">
              <a:extLst>
                <a:ext uri="{FF2B5EF4-FFF2-40B4-BE49-F238E27FC236}">
                  <a16:creationId xmlns:a16="http://schemas.microsoft.com/office/drawing/2014/main" id="{6064866C-FC21-F7BC-96CF-A1D337BFDC97}"/>
                </a:ext>
              </a:extLst>
            </p:cNvPr>
            <p:cNvSpPr txBox="1"/>
            <p:nvPr/>
          </p:nvSpPr>
          <p:spPr>
            <a:xfrm>
              <a:off x="2697480" y="1704407"/>
              <a:ext cx="5829300" cy="523220"/>
            </a:xfrm>
            <a:prstGeom prst="rect">
              <a:avLst/>
            </a:prstGeom>
            <a:noFill/>
          </p:spPr>
          <p:txBody>
            <a:bodyPr wrap="square" rtlCol="0">
              <a:spAutoFit/>
            </a:bodyPr>
            <a:lstStyle/>
            <a:p>
              <a:pPr algn="ctr"/>
              <a:r>
                <a:rPr lang="en-US" sz="2800" cap="small" dirty="0">
                  <a:latin typeface="Roboto Bk" pitchFamily="2" charset="0"/>
                  <a:ea typeface="Roboto Bk" pitchFamily="2" charset="0"/>
                </a:rPr>
                <a:t>Simplified Batch architecture</a:t>
              </a:r>
            </a:p>
          </p:txBody>
        </p:sp>
        <p:cxnSp>
          <p:nvCxnSpPr>
            <p:cNvPr id="18" name="Straight Connector 17">
              <a:extLst>
                <a:ext uri="{FF2B5EF4-FFF2-40B4-BE49-F238E27FC236}">
                  <a16:creationId xmlns:a16="http://schemas.microsoft.com/office/drawing/2014/main" id="{75CC2490-8587-D636-5C53-6028C363ADAA}"/>
                </a:ext>
              </a:extLst>
            </p:cNvPr>
            <p:cNvCxnSpPr>
              <a:cxnSpLocks/>
            </p:cNvCxnSpPr>
            <p:nvPr/>
          </p:nvCxnSpPr>
          <p:spPr>
            <a:xfrm>
              <a:off x="2697480" y="2227627"/>
              <a:ext cx="58293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FD42187C-B6B1-1726-7430-EBEE0E5D0996}"/>
              </a:ext>
            </a:extLst>
          </p:cNvPr>
          <p:cNvSpPr txBox="1">
            <a:spLocks/>
          </p:cNvSpPr>
          <p:nvPr/>
        </p:nvSpPr>
        <p:spPr>
          <a:xfrm>
            <a:off x="3907037" y="2626790"/>
            <a:ext cx="6878348" cy="2696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Historically, every Batch has a child copy of a Batch Process</a:t>
            </a:r>
          </a:p>
          <a:p>
            <a:r>
              <a:rPr lang="en-US" sz="2000" dirty="0">
                <a:solidFill>
                  <a:schemeClr val="tx1">
                    <a:lumMod val="20000"/>
                    <a:lumOff val="80000"/>
                  </a:schemeClr>
                </a:solidFill>
              </a:rPr>
              <a:t>Very inefficient</a:t>
            </a:r>
          </a:p>
          <a:p>
            <a:pPr lvl="1"/>
            <a:r>
              <a:rPr lang="en-US" sz="1800" dirty="0">
                <a:solidFill>
                  <a:schemeClr val="tx1">
                    <a:lumMod val="20000"/>
                    <a:lumOff val="80000"/>
                  </a:schemeClr>
                </a:solidFill>
              </a:rPr>
              <a:t>Duplicates nodes in the tree unnecessarily</a:t>
            </a:r>
          </a:p>
          <a:p>
            <a:pPr lvl="1"/>
            <a:r>
              <a:rPr lang="en-US" sz="1800" dirty="0">
                <a:solidFill>
                  <a:schemeClr val="tx1">
                    <a:lumMod val="20000"/>
                    <a:lumOff val="80000"/>
                  </a:schemeClr>
                </a:solidFill>
              </a:rPr>
              <a:t>Particularly inefficient when processing small Batches</a:t>
            </a:r>
          </a:p>
        </p:txBody>
      </p:sp>
      <p:grpSp>
        <p:nvGrpSpPr>
          <p:cNvPr id="13" name="Group 12">
            <a:extLst>
              <a:ext uri="{FF2B5EF4-FFF2-40B4-BE49-F238E27FC236}">
                <a16:creationId xmlns:a16="http://schemas.microsoft.com/office/drawing/2014/main" id="{421CD00D-98D6-98C5-AE76-0C7838E43402}"/>
              </a:ext>
            </a:extLst>
          </p:cNvPr>
          <p:cNvGrpSpPr/>
          <p:nvPr/>
        </p:nvGrpSpPr>
        <p:grpSpPr>
          <a:xfrm>
            <a:off x="992537" y="1549816"/>
            <a:ext cx="2419350" cy="3017282"/>
            <a:chOff x="9104665" y="1662319"/>
            <a:chExt cx="2419350" cy="3017282"/>
          </a:xfrm>
        </p:grpSpPr>
        <p:pic>
          <p:nvPicPr>
            <p:cNvPr id="5" name="Picture 4">
              <a:extLst>
                <a:ext uri="{FF2B5EF4-FFF2-40B4-BE49-F238E27FC236}">
                  <a16:creationId xmlns:a16="http://schemas.microsoft.com/office/drawing/2014/main" id="{BE5698C4-F60F-F8D9-AF4C-EE097CE3E67D}"/>
                </a:ext>
              </a:extLst>
            </p:cNvPr>
            <p:cNvPicPr>
              <a:picLocks noChangeAspect="1"/>
            </p:cNvPicPr>
            <p:nvPr/>
          </p:nvPicPr>
          <p:blipFill>
            <a:blip r:embed="rId8"/>
            <a:stretch>
              <a:fillRect/>
            </a:stretch>
          </p:blipFill>
          <p:spPr>
            <a:xfrm>
              <a:off x="9104665" y="2031651"/>
              <a:ext cx="2419350" cy="2647950"/>
            </a:xfrm>
            <a:prstGeom prst="rect">
              <a:avLst/>
            </a:prstGeom>
            <a:ln w="19050">
              <a:solidFill>
                <a:schemeClr val="accent2"/>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B073CB9-0E4C-D456-DD60-E250E91BD65A}"/>
                </a:ext>
              </a:extLst>
            </p:cNvPr>
            <p:cNvSpPr txBox="1"/>
            <p:nvPr/>
          </p:nvSpPr>
          <p:spPr>
            <a:xfrm>
              <a:off x="9598913" y="1662319"/>
              <a:ext cx="1430854" cy="36933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i="1" dirty="0">
                  <a:solidFill>
                    <a:schemeClr val="accent2"/>
                  </a:solidFill>
                </a:rPr>
                <a:t>Before 2024</a:t>
              </a:r>
            </a:p>
          </p:txBody>
        </p:sp>
      </p:grpSp>
      <p:grpSp>
        <p:nvGrpSpPr>
          <p:cNvPr id="12" name="Group 11">
            <a:extLst>
              <a:ext uri="{FF2B5EF4-FFF2-40B4-BE49-F238E27FC236}">
                <a16:creationId xmlns:a16="http://schemas.microsoft.com/office/drawing/2014/main" id="{C7F88D94-D48D-077C-311F-F1C7210D83BD}"/>
              </a:ext>
            </a:extLst>
          </p:cNvPr>
          <p:cNvGrpSpPr/>
          <p:nvPr/>
        </p:nvGrpSpPr>
        <p:grpSpPr>
          <a:xfrm>
            <a:off x="940149" y="4901593"/>
            <a:ext cx="2524125" cy="1594732"/>
            <a:chOff x="9152061" y="4949878"/>
            <a:chExt cx="2524125" cy="1594732"/>
          </a:xfrm>
        </p:grpSpPr>
        <p:pic>
          <p:nvPicPr>
            <p:cNvPr id="10" name="Picture 9">
              <a:extLst>
                <a:ext uri="{FF2B5EF4-FFF2-40B4-BE49-F238E27FC236}">
                  <a16:creationId xmlns:a16="http://schemas.microsoft.com/office/drawing/2014/main" id="{99F186F7-93E1-FDC4-5991-0461E88D4AC0}"/>
                </a:ext>
              </a:extLst>
            </p:cNvPr>
            <p:cNvPicPr>
              <a:picLocks noChangeAspect="1"/>
            </p:cNvPicPr>
            <p:nvPr/>
          </p:nvPicPr>
          <p:blipFill>
            <a:blip r:embed="rId9"/>
            <a:stretch>
              <a:fillRect/>
            </a:stretch>
          </p:blipFill>
          <p:spPr>
            <a:xfrm>
              <a:off x="9152061" y="5334935"/>
              <a:ext cx="2524125" cy="1209675"/>
            </a:xfrm>
            <a:prstGeom prst="rect">
              <a:avLst/>
            </a:prstGeom>
            <a:ln w="19050">
              <a:solidFill>
                <a:schemeClr val="accent2"/>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4B1404AA-02C5-C65A-6959-03B54136DEFD}"/>
                </a:ext>
              </a:extLst>
            </p:cNvPr>
            <p:cNvSpPr txBox="1"/>
            <p:nvPr/>
          </p:nvSpPr>
          <p:spPr>
            <a:xfrm>
              <a:off x="9698696" y="4949878"/>
              <a:ext cx="1430854" cy="36933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i="1" dirty="0">
                  <a:solidFill>
                    <a:schemeClr val="accent2"/>
                  </a:solidFill>
                </a:rPr>
                <a:t>After 2024</a:t>
              </a:r>
            </a:p>
          </p:txBody>
        </p:sp>
      </p:grpSp>
      <p:sp>
        <p:nvSpPr>
          <p:cNvPr id="14" name="Content Placeholder 2">
            <a:extLst>
              <a:ext uri="{FF2B5EF4-FFF2-40B4-BE49-F238E27FC236}">
                <a16:creationId xmlns:a16="http://schemas.microsoft.com/office/drawing/2014/main" id="{40821A60-8F7F-B4A2-2FFE-839B97CFAA75}"/>
              </a:ext>
            </a:extLst>
          </p:cNvPr>
          <p:cNvSpPr txBox="1">
            <a:spLocks/>
          </p:cNvSpPr>
          <p:nvPr/>
        </p:nvSpPr>
        <p:spPr>
          <a:xfrm>
            <a:off x="3907037" y="4350833"/>
            <a:ext cx="6878348" cy="2696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20000"/>
                    <a:lumOff val="80000"/>
                  </a:schemeClr>
                </a:solidFill>
              </a:rPr>
              <a:t>In 2024, Batches will </a:t>
            </a:r>
            <a:r>
              <a:rPr lang="en-US" sz="2000" i="1" dirty="0">
                <a:solidFill>
                  <a:schemeClr val="tx1">
                    <a:lumMod val="20000"/>
                    <a:lumOff val="80000"/>
                  </a:schemeClr>
                </a:solidFill>
              </a:rPr>
              <a:t>reference</a:t>
            </a:r>
            <a:r>
              <a:rPr lang="en-US" sz="2000" dirty="0">
                <a:solidFill>
                  <a:schemeClr val="tx1">
                    <a:lumMod val="20000"/>
                    <a:lumOff val="80000"/>
                  </a:schemeClr>
                </a:solidFill>
              </a:rPr>
              <a:t> published processes, rather than cloning them.</a:t>
            </a:r>
          </a:p>
          <a:p>
            <a:r>
              <a:rPr lang="en-US" sz="2000" dirty="0">
                <a:solidFill>
                  <a:schemeClr val="tx1">
                    <a:lumMod val="20000"/>
                    <a:lumOff val="80000"/>
                  </a:schemeClr>
                </a:solidFill>
              </a:rPr>
              <a:t>Each published version of a Batch Process is archived in the Processes branch.</a:t>
            </a:r>
          </a:p>
          <a:p>
            <a:r>
              <a:rPr lang="en-US" sz="2000" dirty="0">
                <a:solidFill>
                  <a:schemeClr val="tx1">
                    <a:lumMod val="20000"/>
                    <a:lumOff val="80000"/>
                  </a:schemeClr>
                </a:solidFill>
              </a:rPr>
              <a:t>Batches are now much more lightweight.</a:t>
            </a:r>
            <a:endParaRPr lang="en-US" sz="1600" dirty="0">
              <a:solidFill>
                <a:schemeClr val="tx1">
                  <a:lumMod val="20000"/>
                  <a:lumOff val="80000"/>
                </a:schemeClr>
              </a:solidFill>
            </a:endParaRPr>
          </a:p>
        </p:txBody>
      </p:sp>
    </p:spTree>
    <p:extLst>
      <p:ext uri="{BB962C8B-B14F-4D97-AF65-F5344CB8AC3E}">
        <p14:creationId xmlns:p14="http://schemas.microsoft.com/office/powerpoint/2010/main" val="37125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1+#ppt_w/2"/>
                                          </p:val>
                                        </p:tav>
                                        <p:tav tm="100000">
                                          <p:val>
                                            <p:strVal val="#ppt_x"/>
                                          </p:val>
                                        </p:tav>
                                      </p:tavLst>
                                    </p:anim>
                                    <p:anim calcmode="lin" valueType="num">
                                      <p:cBhvr additive="base">
                                        <p:cTn id="8" dur="1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1+#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500" fill="hold"/>
                                        <p:tgtEl>
                                          <p:spTgt spid="4"/>
                                        </p:tgtEl>
                                        <p:attrNameLst>
                                          <p:attrName>ppt_x</p:attrName>
                                        </p:attrNameLst>
                                      </p:cBhvr>
                                      <p:tavLst>
                                        <p:tav tm="0">
                                          <p:val>
                                            <p:strVal val="1+#ppt_w/2"/>
                                          </p:val>
                                        </p:tav>
                                        <p:tav tm="100000">
                                          <p:val>
                                            <p:strVal val="#ppt_x"/>
                                          </p:val>
                                        </p:tav>
                                      </p:tavLst>
                                    </p:anim>
                                    <p:anim calcmode="lin" valueType="num">
                                      <p:cBhvr additive="base">
                                        <p:cTn id="24" dur="1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1+#ppt_w/2"/>
                                          </p:val>
                                        </p:tav>
                                        <p:tav tm="100000">
                                          <p:val>
                                            <p:strVal val="#ppt_x"/>
                                          </p:val>
                                        </p:tav>
                                      </p:tavLst>
                                    </p:anim>
                                    <p:anim calcmode="lin" valueType="num">
                                      <p:cBhvr additive="base">
                                        <p:cTn id="28" dur="1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500" fill="hold"/>
                                        <p:tgtEl>
                                          <p:spTgt spid="13"/>
                                        </p:tgtEl>
                                        <p:attrNameLst>
                                          <p:attrName>ppt_x</p:attrName>
                                        </p:attrNameLst>
                                      </p:cBhvr>
                                      <p:tavLst>
                                        <p:tav tm="0">
                                          <p:val>
                                            <p:strVal val="1+#ppt_w/2"/>
                                          </p:val>
                                        </p:tav>
                                        <p:tav tm="100000">
                                          <p:val>
                                            <p:strVal val="#ppt_x"/>
                                          </p:val>
                                        </p:tav>
                                      </p:tavLst>
                                    </p:anim>
                                    <p:anim calcmode="lin" valueType="num">
                                      <p:cBhvr additive="base">
                                        <p:cTn id="32"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decel="10000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1+#ppt_w/2"/>
                                          </p:val>
                                        </p:tav>
                                        <p:tav tm="100000">
                                          <p:val>
                                            <p:strVal val="#ppt_x"/>
                                          </p:val>
                                        </p:tav>
                                      </p:tavLst>
                                    </p:anim>
                                    <p:anim calcmode="lin" valueType="num">
                                      <p:cBhvr additive="base">
                                        <p:cTn id="38" dur="10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1+#ppt_w/2"/>
                                          </p:val>
                                        </p:tav>
                                        <p:tav tm="100000">
                                          <p:val>
                                            <p:strVal val="#ppt_x"/>
                                          </p:val>
                                        </p:tav>
                                      </p:tavLst>
                                    </p:anim>
                                    <p:anim calcmode="lin" valueType="num">
                                      <p:cBhvr additive="base">
                                        <p:cTn id="4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4" grpId="0"/>
    </p:bldLst>
  </p:timing>
</p:sld>
</file>

<file path=ppt/theme/theme1.xml><?xml version="1.0" encoding="utf-8"?>
<a:theme xmlns:a="http://schemas.openxmlformats.org/drawingml/2006/main" name="Office Theme">
  <a:themeElements>
    <a:clrScheme name="Grooper">
      <a:dk1>
        <a:srgbClr val="36B0A7"/>
      </a:dk1>
      <a:lt1>
        <a:srgbClr val="ED2330"/>
      </a:lt1>
      <a:dk2>
        <a:srgbClr val="44546A"/>
      </a:dk2>
      <a:lt2>
        <a:srgbClr val="E0E0E0"/>
      </a:lt2>
      <a:accent1>
        <a:srgbClr val="662D91"/>
      </a:accent1>
      <a:accent2>
        <a:srgbClr val="F89420"/>
      </a:accent2>
      <a:accent3>
        <a:srgbClr val="ED2330"/>
      </a:accent3>
      <a:accent4>
        <a:srgbClr val="FFC000"/>
      </a:accent4>
      <a:accent5>
        <a:srgbClr val="616161"/>
      </a:accent5>
      <a:accent6>
        <a:srgbClr val="9E9E9E"/>
      </a:accent6>
      <a:hlink>
        <a:srgbClr val="F89420"/>
      </a:hlink>
      <a:folHlink>
        <a:srgbClr val="ED2330"/>
      </a:folHlink>
    </a:clrScheme>
    <a:fontScheme name="Custom 3">
      <a:majorFont>
        <a:latin typeface="Roboto Th"/>
        <a:ea typeface=""/>
        <a:cs typeface=""/>
      </a:majorFont>
      <a:minorFont>
        <a:latin typeface="Roboto C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fae85ab-e84d-4102-bc78-5d216fc9cb6e" xsi:nil="true"/>
    <lcf76f155ced4ddcb4097134ff3c332f xmlns="4093e2db-c5f5-4be0-bda3-7922a447d26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30F9E5CC1270418EECB27252CAD59D" ma:contentTypeVersion="28" ma:contentTypeDescription="Create a new document." ma:contentTypeScope="" ma:versionID="b14c35b248bdb54d1853d3addc481836">
  <xsd:schema xmlns:xsd="http://www.w3.org/2001/XMLSchema" xmlns:xs="http://www.w3.org/2001/XMLSchema" xmlns:p="http://schemas.microsoft.com/office/2006/metadata/properties" xmlns:ns2="4093e2db-c5f5-4be0-bda3-7922a447d265" xmlns:ns3="6fae85ab-e84d-4102-bc78-5d216fc9cb6e" targetNamespace="http://schemas.microsoft.com/office/2006/metadata/properties" ma:root="true" ma:fieldsID="b80b96a3fad1909fc746a7459808270b" ns2:_="" ns3:_="">
    <xsd:import namespace="4093e2db-c5f5-4be0-bda3-7922a447d265"/>
    <xsd:import namespace="6fae85ab-e84d-4102-bc78-5d216fc9cb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3e2db-c5f5-4be0-bda3-7922a447d2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cb43371-6fdc-44b1-a315-9f0b6b55b4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ae85ab-e84d-4102-bc78-5d216fc9cb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e260578-fd6d-45ba-b2bc-1d3ef9b27ea6}" ma:internalName="TaxCatchAll" ma:showField="CatchAllData" ma:web="6fae85ab-e84d-4102-bc78-5d216fc9cb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329350-A093-4B65-B4F3-88434DC11598}">
  <ds:schemaRefs>
    <ds:schemaRef ds:uri="http://purl.org/dc/terms/"/>
    <ds:schemaRef ds:uri="4093e2db-c5f5-4be0-bda3-7922a447d265"/>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6fae85ab-e84d-4102-bc78-5d216fc9cb6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0DA0BB2-CD34-4D16-8AE4-E64333554CD0}">
  <ds:schemaRefs>
    <ds:schemaRef ds:uri="http://schemas.microsoft.com/sharepoint/v3/contenttype/forms"/>
  </ds:schemaRefs>
</ds:datastoreItem>
</file>

<file path=customXml/itemProps3.xml><?xml version="1.0" encoding="utf-8"?>
<ds:datastoreItem xmlns:ds="http://schemas.openxmlformats.org/officeDocument/2006/customXml" ds:itemID="{931ED868-F85E-4077-BEB2-FB50A823D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93e2db-c5f5-4be0-bda3-7922a447d265"/>
    <ds:schemaRef ds:uri="6fae85ab-e84d-4102-bc78-5d216fc9c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16953</TotalTime>
  <Words>4112</Words>
  <Application>Microsoft Office PowerPoint</Application>
  <PresentationFormat>Widescreen</PresentationFormat>
  <Paragraphs>477</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Courier New</vt:lpstr>
      <vt:lpstr>Roboto</vt:lpstr>
      <vt:lpstr>Roboto Bk</vt:lpstr>
      <vt:lpstr>Roboto Black</vt:lpstr>
      <vt:lpstr>Roboto Cn</vt:lpstr>
      <vt:lpstr>Roboto 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Greenwood</dc:creator>
  <cp:lastModifiedBy>Dylan Greenwood</cp:lastModifiedBy>
  <cp:revision>139</cp:revision>
  <dcterms:created xsi:type="dcterms:W3CDTF">2022-08-08T16:35:04Z</dcterms:created>
  <dcterms:modified xsi:type="dcterms:W3CDTF">2024-07-15T15:11:57Z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0x0101009430F9E5CC1270418EECB27252CAD59D</vt:lpwstr>
  </property>
  <property fmtid="{D5CDD505-2E9C-101B-9397-08002B2CF9AE}" pid="3" name="MediaServiceImageTags">
    <vt:lpwstr/>
  </property>
</Properties>
</file>